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7"/>
  </p:notesMasterIdLst>
  <p:sldIdLst>
    <p:sldId id="293" r:id="rId2"/>
    <p:sldId id="328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63" r:id="rId22"/>
    <p:sldId id="364" r:id="rId23"/>
    <p:sldId id="365" r:id="rId24"/>
    <p:sldId id="366" r:id="rId25"/>
    <p:sldId id="367" r:id="rId26"/>
    <p:sldId id="368" r:id="rId27"/>
    <p:sldId id="369" r:id="rId28"/>
    <p:sldId id="370" r:id="rId29"/>
    <p:sldId id="371" r:id="rId30"/>
    <p:sldId id="344" r:id="rId31"/>
    <p:sldId id="372" r:id="rId32"/>
    <p:sldId id="329" r:id="rId33"/>
    <p:sldId id="290" r:id="rId34"/>
    <p:sldId id="330" r:id="rId35"/>
    <p:sldId id="258" r:id="rId36"/>
    <p:sldId id="331" r:id="rId37"/>
    <p:sldId id="274" r:id="rId38"/>
    <p:sldId id="259" r:id="rId39"/>
    <p:sldId id="332" r:id="rId40"/>
    <p:sldId id="337" r:id="rId41"/>
    <p:sldId id="260" r:id="rId42"/>
    <p:sldId id="261" r:id="rId43"/>
    <p:sldId id="262" r:id="rId44"/>
    <p:sldId id="263" r:id="rId45"/>
    <p:sldId id="264" r:id="rId46"/>
    <p:sldId id="265" r:id="rId47"/>
    <p:sldId id="266" r:id="rId48"/>
    <p:sldId id="267" r:id="rId49"/>
    <p:sldId id="269" r:id="rId50"/>
    <p:sldId id="270" r:id="rId51"/>
    <p:sldId id="271" r:id="rId52"/>
    <p:sldId id="300" r:id="rId53"/>
    <p:sldId id="336" r:id="rId54"/>
    <p:sldId id="334" r:id="rId55"/>
    <p:sldId id="335" r:id="rId56"/>
    <p:sldId id="272" r:id="rId57"/>
    <p:sldId id="273" r:id="rId58"/>
    <p:sldId id="301" r:id="rId59"/>
    <p:sldId id="373" r:id="rId60"/>
    <p:sldId id="374" r:id="rId61"/>
    <p:sldId id="375" r:id="rId62"/>
    <p:sldId id="376" r:id="rId63"/>
    <p:sldId id="377" r:id="rId64"/>
    <p:sldId id="378" r:id="rId65"/>
    <p:sldId id="379" r:id="rId66"/>
    <p:sldId id="380" r:id="rId67"/>
    <p:sldId id="381" r:id="rId68"/>
    <p:sldId id="382" r:id="rId69"/>
    <p:sldId id="383" r:id="rId70"/>
    <p:sldId id="384" r:id="rId71"/>
    <p:sldId id="385" r:id="rId72"/>
    <p:sldId id="386" r:id="rId73"/>
    <p:sldId id="387" r:id="rId74"/>
    <p:sldId id="388" r:id="rId75"/>
    <p:sldId id="389" r:id="rId76"/>
    <p:sldId id="390" r:id="rId77"/>
    <p:sldId id="391" r:id="rId78"/>
    <p:sldId id="392" r:id="rId79"/>
    <p:sldId id="393" r:id="rId80"/>
    <p:sldId id="394" r:id="rId81"/>
    <p:sldId id="395" r:id="rId82"/>
    <p:sldId id="396" r:id="rId83"/>
    <p:sldId id="397" r:id="rId84"/>
    <p:sldId id="398" r:id="rId85"/>
    <p:sldId id="399" r:id="rId86"/>
    <p:sldId id="400" r:id="rId87"/>
    <p:sldId id="401" r:id="rId88"/>
    <p:sldId id="402" r:id="rId89"/>
    <p:sldId id="403" r:id="rId90"/>
    <p:sldId id="404" r:id="rId91"/>
    <p:sldId id="405" r:id="rId92"/>
    <p:sldId id="406" r:id="rId93"/>
    <p:sldId id="407" r:id="rId94"/>
    <p:sldId id="408" r:id="rId95"/>
    <p:sldId id="409" r:id="rId96"/>
    <p:sldId id="410" r:id="rId97"/>
    <p:sldId id="411" r:id="rId98"/>
    <p:sldId id="412" r:id="rId99"/>
    <p:sldId id="413" r:id="rId100"/>
    <p:sldId id="414" r:id="rId101"/>
    <p:sldId id="415" r:id="rId102"/>
    <p:sldId id="416" r:id="rId103"/>
    <p:sldId id="417" r:id="rId104"/>
    <p:sldId id="418" r:id="rId105"/>
    <p:sldId id="419" r:id="rId106"/>
    <p:sldId id="420" r:id="rId107"/>
    <p:sldId id="421" r:id="rId108"/>
    <p:sldId id="422" r:id="rId109"/>
    <p:sldId id="423" r:id="rId110"/>
    <p:sldId id="424" r:id="rId111"/>
    <p:sldId id="425" r:id="rId112"/>
    <p:sldId id="426" r:id="rId113"/>
    <p:sldId id="427" r:id="rId114"/>
    <p:sldId id="428" r:id="rId115"/>
    <p:sldId id="429" r:id="rId116"/>
    <p:sldId id="430" r:id="rId117"/>
    <p:sldId id="431" r:id="rId118"/>
    <p:sldId id="432" r:id="rId119"/>
    <p:sldId id="433" r:id="rId120"/>
    <p:sldId id="434" r:id="rId121"/>
    <p:sldId id="435" r:id="rId122"/>
    <p:sldId id="436" r:id="rId123"/>
    <p:sldId id="437" r:id="rId124"/>
    <p:sldId id="438" r:id="rId125"/>
    <p:sldId id="439" r:id="rId126"/>
    <p:sldId id="440" r:id="rId127"/>
    <p:sldId id="441" r:id="rId128"/>
    <p:sldId id="442" r:id="rId129"/>
    <p:sldId id="443" r:id="rId130"/>
    <p:sldId id="444" r:id="rId131"/>
    <p:sldId id="445" r:id="rId132"/>
    <p:sldId id="446" r:id="rId133"/>
    <p:sldId id="447" r:id="rId134"/>
    <p:sldId id="448" r:id="rId135"/>
    <p:sldId id="449" r:id="rId136"/>
    <p:sldId id="450" r:id="rId137"/>
    <p:sldId id="451" r:id="rId138"/>
    <p:sldId id="452" r:id="rId139"/>
    <p:sldId id="453" r:id="rId140"/>
    <p:sldId id="454" r:id="rId141"/>
    <p:sldId id="455" r:id="rId142"/>
    <p:sldId id="456" r:id="rId143"/>
    <p:sldId id="457" r:id="rId144"/>
    <p:sldId id="458" r:id="rId145"/>
    <p:sldId id="459" r:id="rId146"/>
    <p:sldId id="460" r:id="rId147"/>
    <p:sldId id="461" r:id="rId148"/>
    <p:sldId id="462" r:id="rId149"/>
    <p:sldId id="463" r:id="rId150"/>
    <p:sldId id="464" r:id="rId151"/>
    <p:sldId id="465" r:id="rId152"/>
    <p:sldId id="466" r:id="rId153"/>
    <p:sldId id="467" r:id="rId154"/>
    <p:sldId id="468" r:id="rId155"/>
    <p:sldId id="469" r:id="rId156"/>
    <p:sldId id="470" r:id="rId157"/>
    <p:sldId id="471" r:id="rId158"/>
    <p:sldId id="472" r:id="rId159"/>
    <p:sldId id="473" r:id="rId160"/>
    <p:sldId id="474" r:id="rId161"/>
    <p:sldId id="475" r:id="rId162"/>
    <p:sldId id="476" r:id="rId163"/>
    <p:sldId id="477" r:id="rId164"/>
    <p:sldId id="478" r:id="rId165"/>
    <p:sldId id="479" r:id="rId16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6" autoAdjust="0"/>
    <p:restoredTop sz="94626" autoAdjust="0"/>
  </p:normalViewPr>
  <p:slideViewPr>
    <p:cSldViewPr>
      <p:cViewPr varScale="1">
        <p:scale>
          <a:sx n="110" d="100"/>
          <a:sy n="110" d="100"/>
        </p:scale>
        <p:origin x="-15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1BA1526-0D90-4031-B2D2-E6AFC252F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724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0EA4F1-4BB8-4F39-BF60-6DF72051A286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D5CAF3-1C6A-4585-AF47-021CE5D92889}" type="slidenum">
              <a:rPr lang="en-US" altLang="en-US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53C2AE9-5CCE-4DD3-8CD3-3A9F078EC99D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CB6768-DD5B-4CD6-8EF1-FDE42DEAB772}" type="slidenum">
              <a:rPr lang="en-US" altLang="en-US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mtClean="0"/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17A50F-0254-4D21-B2E7-A958DBDE6C33}" type="slidenum">
              <a:rPr lang="en-US" altLang="en-US" smtClean="0"/>
              <a:pPr eaLnBrk="1" hangingPunct="1">
                <a:spcBef>
                  <a:spcPct val="0"/>
                </a:spcBef>
              </a:pPr>
              <a:t>41</a:t>
            </a:fld>
            <a:endParaRPr lang="en-US" altLang="en-US" smtClean="0"/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48A72B-45EC-4AED-BAB0-326536DF44CE}" type="slidenum">
              <a:rPr lang="en-US" altLang="en-US" smtClean="0"/>
              <a:pPr eaLnBrk="1" hangingPunct="1">
                <a:spcBef>
                  <a:spcPct val="0"/>
                </a:spcBef>
              </a:pPr>
              <a:t>42</a:t>
            </a:fld>
            <a:endParaRPr lang="en-US" altLang="en-US" smtClean="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99BD3F-F44C-4A06-BCEB-3C8626FCB9B7}" type="slidenum">
              <a:rPr lang="en-US" altLang="en-US" smtClean="0"/>
              <a:pPr eaLnBrk="1" hangingPunct="1">
                <a:spcBef>
                  <a:spcPct val="0"/>
                </a:spcBef>
              </a:pPr>
              <a:t>43</a:t>
            </a:fld>
            <a:endParaRPr lang="en-US" altLang="en-US" smtClean="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4FD1C6C-53DA-4E40-AE81-42F8949FC409}" type="slidenum">
              <a:rPr lang="en-US" altLang="en-US" smtClean="0"/>
              <a:pPr eaLnBrk="1" hangingPunct="1">
                <a:spcBef>
                  <a:spcPct val="0"/>
                </a:spcBef>
              </a:pPr>
              <a:t>44</a:t>
            </a:fld>
            <a:endParaRPr lang="en-US" altLang="en-US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C5C8C2-E3EB-4AED-8353-450133A02D5D}" type="slidenum">
              <a:rPr lang="en-US" altLang="en-US" smtClean="0"/>
              <a:pPr eaLnBrk="1" hangingPunct="1">
                <a:spcBef>
                  <a:spcPct val="0"/>
                </a:spcBef>
              </a:pPr>
              <a:t>45</a:t>
            </a:fld>
            <a:endParaRPr lang="en-US" altLang="en-US" smtClean="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BBB68F-03C8-44A3-A14A-B251D512F876}" type="slidenum">
              <a:rPr lang="en-US" altLang="en-US" smtClean="0"/>
              <a:pPr eaLnBrk="1" hangingPunct="1">
                <a:spcBef>
                  <a:spcPct val="0"/>
                </a:spcBef>
              </a:pPr>
              <a:t>46</a:t>
            </a:fld>
            <a:endParaRPr lang="en-US" altLang="en-US" smtClean="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2B9C70-5966-4006-BB66-6594B3E7929D}" type="slidenum">
              <a:rPr lang="en-US" altLang="en-US" smtClean="0"/>
              <a:pPr eaLnBrk="1" hangingPunct="1">
                <a:spcBef>
                  <a:spcPct val="0"/>
                </a:spcBef>
              </a:pPr>
              <a:t>47</a:t>
            </a:fld>
            <a:endParaRPr lang="en-US" altLang="en-US" smtClean="0"/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04EED7-78C9-4E1A-B268-80508E3D1D5E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0ACAC9A-AB8C-4F07-AFC0-1594530D7A41}" type="slidenum">
              <a:rPr lang="en-US" altLang="en-US" smtClean="0"/>
              <a:pPr eaLnBrk="1" hangingPunct="1">
                <a:spcBef>
                  <a:spcPct val="0"/>
                </a:spcBef>
              </a:pPr>
              <a:t>48</a:t>
            </a:fld>
            <a:endParaRPr lang="en-US" altLang="en-US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CA424A-4CB7-49AD-83D3-AF414D77EDD7}" type="slidenum">
              <a:rPr lang="en-US" altLang="en-US" smtClean="0"/>
              <a:pPr eaLnBrk="1" hangingPunct="1">
                <a:spcBef>
                  <a:spcPct val="0"/>
                </a:spcBef>
              </a:pPr>
              <a:t>49</a:t>
            </a:fld>
            <a:endParaRPr lang="en-US" altLang="en-US" smtClean="0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052FEE-1137-428E-92E4-0DAA498B0176}" type="slidenum">
              <a:rPr lang="en-US" altLang="en-US" smtClean="0"/>
              <a:pPr eaLnBrk="1" hangingPunct="1">
                <a:spcBef>
                  <a:spcPct val="0"/>
                </a:spcBef>
              </a:pPr>
              <a:t>50</a:t>
            </a:fld>
            <a:endParaRPr lang="en-US" altLang="en-US" smtClean="0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E0F06C-E81B-4906-82FC-E34AE59128EC}" type="slidenum">
              <a:rPr lang="en-US" altLang="en-US" smtClean="0"/>
              <a:pPr eaLnBrk="1" hangingPunct="1">
                <a:spcBef>
                  <a:spcPct val="0"/>
                </a:spcBef>
              </a:pPr>
              <a:t>51</a:t>
            </a:fld>
            <a:endParaRPr lang="en-US" altLang="en-US" smtClean="0"/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FAAA69-6E24-41EF-A42E-FF77A2819F23}" type="slidenum">
              <a:rPr lang="en-US" altLang="en-US" smtClean="0"/>
              <a:pPr eaLnBrk="1" hangingPunct="1">
                <a:spcBef>
                  <a:spcPct val="0"/>
                </a:spcBef>
              </a:pPr>
              <a:t>52</a:t>
            </a:fld>
            <a:endParaRPr lang="en-US" altLang="en-US" smtClean="0"/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8E3241-7C16-4078-A26F-E9F3E8642E92}" type="slidenum">
              <a:rPr lang="en-US" altLang="en-US" smtClean="0"/>
              <a:pPr eaLnBrk="1" hangingPunct="1">
                <a:spcBef>
                  <a:spcPct val="0"/>
                </a:spcBef>
              </a:pPr>
              <a:t>53</a:t>
            </a:fld>
            <a:endParaRPr lang="en-US" altLang="en-US" smtClean="0"/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E7C5790-6259-4F9E-8E9D-10A48B2697C5}" type="slidenum">
              <a:rPr lang="en-US" altLang="en-US" smtClean="0"/>
              <a:pPr eaLnBrk="1" hangingPunct="1">
                <a:spcBef>
                  <a:spcPct val="0"/>
                </a:spcBef>
              </a:pPr>
              <a:t>54</a:t>
            </a:fld>
            <a:endParaRPr lang="en-US" altLang="en-US" smtClean="0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372FF3-18A6-48E9-BAB4-D5BD83C26542}" type="slidenum">
              <a:rPr lang="en-US" altLang="en-US" smtClean="0"/>
              <a:pPr eaLnBrk="1" hangingPunct="1">
                <a:spcBef>
                  <a:spcPct val="0"/>
                </a:spcBef>
              </a:pPr>
              <a:t>55</a:t>
            </a:fld>
            <a:endParaRPr lang="en-US" altLang="en-US" smtClean="0"/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BA5472-CD40-497C-865F-DF2BD1484A8A}" type="slidenum">
              <a:rPr lang="en-US" altLang="en-US" smtClean="0"/>
              <a:pPr eaLnBrk="1" hangingPunct="1">
                <a:spcBef>
                  <a:spcPct val="0"/>
                </a:spcBef>
              </a:pPr>
              <a:t>56</a:t>
            </a:fld>
            <a:endParaRPr lang="en-US" altLang="en-US" smtClean="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B7A0B8-9309-4042-ADA9-5AC94DECF840}" type="slidenum">
              <a:rPr lang="en-US" altLang="en-US" smtClean="0"/>
              <a:pPr eaLnBrk="1" hangingPunct="1">
                <a:spcBef>
                  <a:spcPct val="0"/>
                </a:spcBef>
              </a:pPr>
              <a:t>57</a:t>
            </a:fld>
            <a:endParaRPr lang="en-US" altLang="en-US" smtClean="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6C2B50-5716-4345-B4E2-7F9853DC3CC4}" type="slidenum">
              <a:rPr lang="en-US" altLang="en-US" sz="1200" smtClean="0"/>
              <a:pPr eaLnBrk="1" hangingPunct="1"/>
              <a:t>29</a:t>
            </a:fld>
            <a:endParaRPr lang="en-US" altLang="en-US" sz="120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83B214-92FA-4E83-86F8-C8B87D8A3668}" type="slidenum">
              <a:rPr lang="en-US" altLang="en-US" smtClean="0"/>
              <a:pPr eaLnBrk="1" hangingPunct="1">
                <a:spcBef>
                  <a:spcPct val="0"/>
                </a:spcBef>
              </a:pPr>
              <a:t>58</a:t>
            </a:fld>
            <a:endParaRPr lang="en-US" altLang="en-US" smtClean="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BA5472-CD40-497C-865F-DF2BD1484A8A}" type="slidenum">
              <a:rPr lang="en-US" altLang="en-US" smtClean="0"/>
              <a:pPr eaLnBrk="1" hangingPunct="1">
                <a:spcBef>
                  <a:spcPct val="0"/>
                </a:spcBef>
              </a:pPr>
              <a:t>59</a:t>
            </a:fld>
            <a:endParaRPr lang="en-US" altLang="en-US" smtClean="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B7A0B8-9309-4042-ADA9-5AC94DECF840}" type="slidenum">
              <a:rPr lang="en-US" altLang="en-US" smtClean="0"/>
              <a:pPr eaLnBrk="1" hangingPunct="1">
                <a:spcBef>
                  <a:spcPct val="0"/>
                </a:spcBef>
              </a:pPr>
              <a:t>60</a:t>
            </a:fld>
            <a:endParaRPr lang="en-US" altLang="en-US" smtClean="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06C125-6038-40BF-A17D-60BCD44FB5EF}" type="slidenum">
              <a:rPr lang="en-US" altLang="en-US" sz="1200" smtClean="0"/>
              <a:pPr eaLnBrk="1" hangingPunct="1"/>
              <a:t>65</a:t>
            </a:fld>
            <a:endParaRPr lang="en-US" altLang="en-US" sz="1200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3394F66-E450-418D-8E49-C62777E67CF2}" type="slidenum">
              <a:rPr lang="en-US" altLang="en-US" sz="1200" smtClean="0"/>
              <a:pPr eaLnBrk="1" hangingPunct="1"/>
              <a:t>66</a:t>
            </a:fld>
            <a:endParaRPr lang="en-US" altLang="en-US" sz="1200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11BFC0-03FA-4039-8094-819649A74CDB}" type="slidenum">
              <a:rPr lang="en-US" altLang="en-US" sz="1200"/>
              <a:pPr eaLnBrk="1" hangingPunct="1"/>
              <a:t>67</a:t>
            </a:fld>
            <a:endParaRPr lang="en-US" altLang="en-US" sz="120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953EFA4-D54B-4080-9712-B2815DCC9766}" type="slidenum">
              <a:rPr lang="en-US" altLang="en-US" sz="1200"/>
              <a:pPr eaLnBrk="1" hangingPunct="1"/>
              <a:t>68</a:t>
            </a:fld>
            <a:endParaRPr lang="en-US" altLang="en-US" sz="1200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E14F6B0-BCDF-4A63-B578-D7BB43DED632}" type="slidenum">
              <a:rPr lang="en-US" altLang="en-US" sz="1200"/>
              <a:pPr eaLnBrk="1" hangingPunct="1"/>
              <a:t>69</a:t>
            </a:fld>
            <a:endParaRPr lang="en-US" altLang="en-US" sz="120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942A1FB-0A1B-4902-807D-A681680F4216}" type="slidenum">
              <a:rPr lang="en-US" altLang="en-US" sz="1200"/>
              <a:pPr eaLnBrk="1" hangingPunct="1"/>
              <a:t>70</a:t>
            </a:fld>
            <a:endParaRPr lang="en-US" altLang="en-US" sz="1200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15587B8-EC27-4B80-9FCE-08EE5442F832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8A8BB4-A2A3-4DC5-AA70-2A3CA7E71030}" type="slidenum">
              <a:rPr lang="en-US" altLang="en-U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55E569-BCF5-45CA-A429-63E64ECBEBD8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39F8BD-B51B-41BF-85DF-160FFEF542A9}" type="slidenum">
              <a:rPr lang="en-US" altLang="en-US" smtClean="0"/>
              <a:pPr eaLnBrk="1" hangingPunct="1"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2EB6EB-A7D9-41B4-9C54-E9800EDA4872}" type="slidenum">
              <a:rPr lang="en-US" altLang="en-US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D0D8DA-EFED-4CEA-9A1C-7FBE89898EC9}" type="slidenum">
              <a:rPr lang="en-US" altLang="en-US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 smtClean="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44066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67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0BBB2DE-945D-42E7-AE15-D2254A91B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1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999D6-DE21-4EAE-850F-B6483A649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1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27D69-69F5-4641-B530-62C711615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7B522-475E-40C6-993D-29A1087AD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7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1968-BFDF-4DC5-B00D-5344909E5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3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6E360-5148-4A55-A76C-973D9C08E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3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2D3B4-24DD-4182-B41F-3C4A7AC3E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5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C779B-F411-4CEF-8934-5C3D428A9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7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76408-14AA-48B7-944C-8B2E0CA0E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8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19FC1-546B-4F82-BBF7-EADAC896C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7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AECEC-8823-4DB3-B007-D29D94E5C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1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3043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44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45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AA0465-60B8-4B93-879D-C90E03028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304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239000" cy="1905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Mastering NT Greek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86000"/>
            <a:ext cx="6400800" cy="3505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27.  Comparatives and Clauses</a:t>
            </a:r>
          </a:p>
          <a:p>
            <a:pPr eaLnBrk="1" hangingPunct="1">
              <a:defRPr/>
            </a:pPr>
            <a:endParaRPr lang="en-US" b="1" smtClean="0"/>
          </a:p>
          <a:p>
            <a:pPr eaLnBrk="1" hangingPunct="1">
              <a:defRPr/>
            </a:pPr>
            <a:endParaRPr lang="en-US" b="1" smtClean="0"/>
          </a:p>
          <a:p>
            <a:pPr eaLnBrk="1" hangingPunct="1">
              <a:defRPr/>
            </a:pPr>
            <a:endParaRPr lang="en-US" b="1" smtClean="0"/>
          </a:p>
          <a:p>
            <a:pPr eaLnBrk="1" hangingPunct="1">
              <a:defRPr/>
            </a:pPr>
            <a:r>
              <a:rPr lang="en-US" sz="1800" b="1" smtClean="0"/>
              <a:t>By Ted Hildebrandt  </a:t>
            </a:r>
            <a:r>
              <a:rPr lang="en-US" sz="1800" b="1" smtClean="0">
                <a:cs typeface="Times New Roman" pitchFamily="18" charset="0"/>
              </a:rPr>
              <a:t>© 2003</a:t>
            </a:r>
            <a:endParaRPr lang="en-US" sz="1800" b="1" smtClean="0"/>
          </a:p>
          <a:p>
            <a:pPr eaLnBrk="1" hangingPunct="1">
              <a:defRPr/>
            </a:pPr>
            <a:r>
              <a:rPr lang="en-US" sz="1800" b="1" smtClean="0"/>
              <a:t>Baker Academic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smtClean="0">
                <a:cs typeface="Times New Roman" pitchFamily="18" charset="0"/>
              </a:rPr>
              <a:t>The "is" verb PAI </a:t>
            </a:r>
            <a:r>
              <a:rPr lang="en-US" altLang="en-US" smtClean="0">
                <a:cs typeface="Times New Roman" pitchFamily="18" charset="0"/>
              </a:rPr>
              <a:t> -- </a:t>
            </a:r>
            <a:r>
              <a:rPr lang="el-GR" altLang="en-US" smtClean="0">
                <a:cs typeface="Times New Roman" pitchFamily="18" charset="0"/>
              </a:rPr>
              <a:t>εἰμί </a:t>
            </a:r>
            <a:r>
              <a:rPr lang="en-US" altLang="en-US" smtClean="0">
                <a:cs typeface="Times New Roman" pitchFamily="18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l-GR" altLang="en-US" smtClean="0">
                <a:cs typeface="Times New Roman" pitchFamily="18" charset="0"/>
              </a:rPr>
              <a:t>εἰμί </a:t>
            </a:r>
            <a:r>
              <a:rPr lang="en-US" altLang="en-US" smtClean="0">
                <a:cs typeface="Times New Roman" pitchFamily="18" charset="0"/>
              </a:rPr>
              <a:t>                      	</a:t>
            </a:r>
            <a:r>
              <a:rPr lang="el-GR" altLang="en-US" smtClean="0">
                <a:cs typeface="Times New Roman" pitchFamily="18" charset="0"/>
              </a:rPr>
              <a:t>ἐσμέν</a:t>
            </a:r>
            <a:r>
              <a:rPr lang="en-US" altLang="en-US" smtClean="0">
                <a:cs typeface="Times New Roman" pitchFamily="18" charset="0"/>
              </a:rPr>
              <a:t>  </a:t>
            </a:r>
            <a:br>
              <a:rPr lang="en-US" altLang="en-US" smtClean="0">
                <a:cs typeface="Times New Roman" pitchFamily="18" charset="0"/>
              </a:rPr>
            </a:br>
            <a:r>
              <a:rPr lang="el-GR" altLang="en-US" smtClean="0">
                <a:cs typeface="Times New Roman" pitchFamily="18" charset="0"/>
              </a:rPr>
              <a:t>εἶ </a:t>
            </a:r>
            <a:r>
              <a:rPr lang="en-US" altLang="en-US" smtClean="0">
                <a:cs typeface="Times New Roman" pitchFamily="18" charset="0"/>
              </a:rPr>
              <a:t>                   		</a:t>
            </a:r>
            <a:r>
              <a:rPr lang="el-GR" altLang="en-US" smtClean="0">
                <a:cs typeface="Times New Roman" pitchFamily="18" charset="0"/>
              </a:rPr>
              <a:t>ἐστέ</a:t>
            </a:r>
            <a:r>
              <a:rPr lang="en-US" altLang="en-US" smtClean="0">
                <a:cs typeface="Times New Roman" pitchFamily="18" charset="0"/>
              </a:rPr>
              <a:t>     </a:t>
            </a:r>
            <a:br>
              <a:rPr lang="en-US" altLang="en-US" smtClean="0">
                <a:cs typeface="Times New Roman" pitchFamily="18" charset="0"/>
              </a:rPr>
            </a:br>
            <a:r>
              <a:rPr lang="el-GR" altLang="en-US" smtClean="0">
                <a:cs typeface="Times New Roman" pitchFamily="18" charset="0"/>
              </a:rPr>
              <a:t>ἐστί(ν)</a:t>
            </a:r>
            <a:r>
              <a:rPr lang="en-US" altLang="en-US" smtClean="0">
                <a:cs typeface="Times New Roman" pitchFamily="18" charset="0"/>
              </a:rPr>
              <a:t>       		</a:t>
            </a:r>
            <a:r>
              <a:rPr lang="el-GR" altLang="en-US" smtClean="0">
                <a:cs typeface="Times New Roman" pitchFamily="18" charset="0"/>
              </a:rPr>
              <a:t>εἰσί(ν)</a:t>
            </a:r>
            <a:r>
              <a:rPr lang="en-US" altLang="en-US" smtClean="0"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0833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he/she/it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αὐτός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-ή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land, earth, region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γῆ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I, we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ἐγώ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ἡμεῖς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day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ἡμέρα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that, so that</a:t>
            </a:r>
            <a:endParaRPr lang="en-US" sz="2800" b="1" dirty="0" smtClean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ὅτι </a:t>
            </a:r>
            <a:r>
              <a:rPr lang="en-US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</a:t>
            </a:r>
            <a:r>
              <a:rPr lang="el-GR" dirty="0" smtClean="0"/>
              <a:t> </a:t>
            </a:r>
            <a:r>
              <a:rPr lang="en-US" dirty="0" smtClean="0"/>
              <a:t>Ch. 8</a:t>
            </a:r>
          </a:p>
        </p:txBody>
      </p:sp>
    </p:spTree>
    <p:extLst>
      <p:ext uri="{BB962C8B-B14F-4D97-AF65-F5344CB8AC3E}">
        <p14:creationId xmlns:p14="http://schemas.microsoft.com/office/powerpoint/2010/main" val="286426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so, then, therefore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οὖν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n-US" sz="2000" dirty="0" smtClean="0"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crowd</a:t>
            </a:r>
            <a:endParaRPr lang="en-US" sz="2400" b="1" dirty="0" smtClean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ὄχλος</a:t>
            </a:r>
            <a:r>
              <a:rPr lang="en-US" sz="2400" dirty="0" smtClean="0"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cs typeface="Times New Roman" panose="02020603050405020304" pitchFamily="18" charset="0"/>
              </a:rPr>
              <a:t>ου</a:t>
            </a:r>
            <a:r>
              <a:rPr lang="en-US" sz="2400" dirty="0" smtClean="0">
                <a:cs typeface="Times New Roman" panose="02020603050405020304" pitchFamily="18" charset="0"/>
              </a:rPr>
              <a:t>, </a:t>
            </a:r>
            <a:r>
              <a:rPr lang="el-GR" sz="2400" dirty="0" smtClean="0">
                <a:cs typeface="Times New Roman" panose="02020603050405020304" pitchFamily="18" charset="0"/>
              </a:rPr>
              <a:t>ὁ </a:t>
            </a:r>
            <a:r>
              <a:rPr lang="en-US" sz="2400" dirty="0" smtClean="0"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from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cs typeface="Times New Roman" panose="02020603050405020304" pitchFamily="18" charset="0"/>
              </a:rPr>
              <a:t>   (with Gen.)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beside, with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cs typeface="Times New Roman" panose="02020603050405020304" pitchFamily="18" charset="0"/>
              </a:rPr>
              <a:t>   (with Dat.)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alongside, beside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458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17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you / you (</a:t>
            </a:r>
            <a:r>
              <a:rPr lang="en-US" b="1" dirty="0" err="1" smtClean="0">
                <a:cs typeface="Times New Roman" panose="02020603050405020304" pitchFamily="18" charset="0"/>
              </a:rPr>
              <a:t>pl</a:t>
            </a:r>
            <a:r>
              <a:rPr lang="en-US" b="1" dirty="0" smtClean="0"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σύ</a:t>
            </a:r>
            <a:r>
              <a:rPr lang="en-US" b="1" dirty="0" smtClean="0">
                <a:cs typeface="Times New Roman" panose="02020603050405020304" pitchFamily="18" charset="0"/>
              </a:rPr>
              <a:t>  /  </a:t>
            </a:r>
            <a:r>
              <a:rPr lang="el-GR" b="1" dirty="0" smtClean="0">
                <a:cs typeface="Times New Roman" panose="02020603050405020304" pitchFamily="18" charset="0"/>
              </a:rPr>
              <a:t>ὑμεῖς</a:t>
            </a:r>
            <a:r>
              <a:rPr lang="en-US" b="1" dirty="0" smtClean="0"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by, at the hands of 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cs typeface="Times New Roman" panose="02020603050405020304" pitchFamily="18" charset="0"/>
              </a:rPr>
              <a:t>   (with Gen.)               </a:t>
            </a:r>
          </a:p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under, below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5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389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Vocabulary -- Ch. 7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good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ἀγαθός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όν</a:t>
            </a:r>
            <a:r>
              <a:rPr lang="en-US" dirty="0" smtClean="0">
                <a:cs typeface="Times New Roman" panose="02020603050405020304" pitchFamily="18" charset="0"/>
              </a:rPr>
              <a:t>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Holy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ἅγιος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righteous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δίκαιοις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Greekth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1309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Vocabulary – Ch. 7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am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εἰμί 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Jewish, a Jew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Great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μέγας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μεγάλη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μέγα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7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b="1"/>
              <a:t>Vocabulary -- Ch. 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dead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νεκρός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ά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όν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no, not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οὐ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οὐκ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οὐχ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first </a:t>
            </a:r>
          </a:p>
          <a:p>
            <a:pPr>
              <a:defRPr/>
            </a:pPr>
            <a:r>
              <a:rPr lang="el-GR" dirty="0">
                <a:cs typeface="Times New Roman" panose="02020603050405020304" pitchFamily="18" charset="0"/>
              </a:rPr>
              <a:t>π</a:t>
            </a:r>
            <a:r>
              <a:rPr lang="el-GR" dirty="0" smtClean="0">
                <a:cs typeface="Times New Roman" panose="02020603050405020304" pitchFamily="18" charset="0"/>
              </a:rPr>
              <a:t>ρῶτος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voice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φωνή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Greekth" pitchFamily="18" charset="0"/>
              </a:rPr>
              <a:t>	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580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/>
              <a:t>Chapter 6 Vocabulary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305800" cy="48768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ἀπό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from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διά 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through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διά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 account of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εἰς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into </a:t>
            </a:r>
          </a:p>
        </p:txBody>
      </p:sp>
    </p:spTree>
    <p:extLst>
      <p:ext uri="{BB962C8B-B14F-4D97-AF65-F5344CB8AC3E}">
        <p14:creationId xmlns:p14="http://schemas.microsoft.com/office/powerpoint/2010/main" val="154708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/>
              <a:t>Chapter 6 Vocabulary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out of, from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ἐν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(Dat.)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in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over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Dat.)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at, against, on the basis of</a:t>
            </a:r>
          </a:p>
        </p:txBody>
      </p:sp>
    </p:spTree>
    <p:extLst>
      <p:ext uri="{BB962C8B-B14F-4D97-AF65-F5344CB8AC3E}">
        <p14:creationId xmlns:p14="http://schemas.microsoft.com/office/powerpoint/2010/main" val="11366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Chapter 6 Vocabulary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to, toward, against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κατά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down, against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according to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372051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b="1">
                <a:latin typeface="Times" pitchFamily="18" charset="0"/>
              </a:rPr>
              <a:t>Chapter 6 Vocabulary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after, behind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περί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about, concerning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περί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around, near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πρός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332850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88988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Imperfect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εἰμί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b="1" dirty="0" smtClean="0">
              <a:cs typeface="Times New Roman" panose="02020603050405020304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ἤμην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  	</a:t>
            </a:r>
            <a:r>
              <a:rPr lang="el-GR" dirty="0" smtClean="0">
                <a:cs typeface="Times New Roman" panose="02020603050405020304" pitchFamily="18" charset="0"/>
              </a:rPr>
              <a:t>ἦμεν</a:t>
            </a:r>
            <a:r>
              <a:rPr lang="en-US" dirty="0" smtClean="0">
                <a:cs typeface="Times New Roman" panose="02020603050405020304" pitchFamily="18" charset="0"/>
              </a:rPr>
              <a:t/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l-GR" dirty="0" smtClean="0">
                <a:cs typeface="Times New Roman" panose="02020603050405020304" pitchFamily="18" charset="0"/>
              </a:rPr>
              <a:t>ἦς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      	</a:t>
            </a:r>
            <a:r>
              <a:rPr lang="el-GR" dirty="0" smtClean="0">
                <a:cs typeface="Times New Roman" panose="02020603050405020304" pitchFamily="18" charset="0"/>
              </a:rPr>
              <a:t>ἦτε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l-GR" dirty="0" smtClean="0">
                <a:cs typeface="Times New Roman" panose="02020603050405020304" pitchFamily="18" charset="0"/>
              </a:rPr>
              <a:t>ἦν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       	</a:t>
            </a:r>
            <a:r>
              <a:rPr lang="el-GR" dirty="0" smtClean="0">
                <a:cs typeface="Times New Roman" panose="02020603050405020304" pitchFamily="18" charset="0"/>
              </a:rPr>
              <a:t>ἦσαν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0377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5 -- Vocabulary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love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ἀγάπη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truth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ἀλήθεια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sin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ἁμαρτία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kingdom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βασιλεία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writing, Scripture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02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5" autoUpdateAnimBg="0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5 -- Vocabulary</a:t>
            </a:r>
            <a:r>
              <a:rPr lang="en-US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410200"/>
          </a:xfrm>
        </p:spPr>
        <p:txBody>
          <a:bodyPr/>
          <a:lstStyle/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raise up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ἐγείρω </a:t>
            </a:r>
            <a:r>
              <a:rPr lang="en-US" dirty="0" smtClean="0">
                <a:cs typeface="Times New Roman" panose="02020603050405020304" pitchFamily="18" charset="0"/>
              </a:rPr>
              <a:t>  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assembly, church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ἐκκλησία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work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ἔργον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disciple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μαθητής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Hour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ὥρα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5" autoUpdateAnimBg="0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b="1"/>
              <a:t>Ch. 4 --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912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love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ἀγαπάω</a:t>
            </a:r>
            <a:r>
              <a:rPr lang="en-US" dirty="0" smtClean="0">
                <a:cs typeface="Times New Roman" panose="02020603050405020304" pitchFamily="18" charset="0"/>
              </a:rPr>
              <a:t>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write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γράφω</a:t>
            </a:r>
            <a:r>
              <a:rPr lang="en-US" dirty="0" smtClean="0">
                <a:cs typeface="Times New Roman" panose="02020603050405020304" pitchFamily="18" charset="0"/>
              </a:rPr>
              <a:t>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but, and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δέ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servant, slave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δοῦλος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find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l-GR" dirty="0">
                <a:cs typeface="Times New Roman" panose="02020603050405020304" pitchFamily="18" charset="0"/>
              </a:rPr>
              <a:t>ε</a:t>
            </a:r>
            <a:r>
              <a:rPr lang="el-GR" dirty="0" smtClean="0">
                <a:cs typeface="Times New Roman" panose="02020603050405020304" pitchFamily="18" charset="0"/>
              </a:rPr>
              <a:t>ὑρίσκω </a:t>
            </a:r>
            <a:r>
              <a:rPr lang="en-US" dirty="0" smtClean="0">
                <a:cs typeface="Times New Roman" panose="02020603050405020304" pitchFamily="18" charset="0"/>
              </a:rPr>
              <a:t>   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7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5" autoUpdateAnimBg="0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b="1"/>
              <a:t>Ch. 4 -- Vocabulary</a:t>
            </a:r>
            <a:r>
              <a:rPr lang="en-US" sz="540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temple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ἱερόν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People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λαός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sz="3200" dirty="0">
                <a:cs typeface="Times New Roman" panose="02020603050405020304" pitchFamily="18" charset="0"/>
              </a:rPr>
              <a:t>law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νόμος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2800" dirty="0">
                <a:cs typeface="Times New Roman" panose="02020603050405020304" pitchFamily="18" charset="0"/>
              </a:rPr>
              <a:t>house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οἶκος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as, about, how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ὡς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15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3 -- Vocabulary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7912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but, yet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ἀλλἀ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apostle, sent one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ἀπόστολος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I see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βλέπω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for, then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γάρ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I know </a:t>
            </a:r>
          </a:p>
          <a:p>
            <a:pPr lvl="3"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γινώσκω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9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3 --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Jesus</a:t>
            </a:r>
          </a:p>
          <a:p>
            <a:pPr lvl="3">
              <a:lnSpc>
                <a:spcPct val="90000"/>
              </a:lnSpc>
              <a:defRPr/>
            </a:pP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Ἰησοῦς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take, receive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λαμβάνω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loose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λύω 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heaven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οὐρανός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believe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πιστεύω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4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Ch. 2 --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brother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ἀδελφός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hear, obey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ἀκούω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glory, fame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δόξα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ης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ἡ </a:t>
            </a:r>
            <a:r>
              <a:rPr lang="en-US" sz="3200" dirty="0" smtClean="0">
                <a:cs typeface="Times New Roman" panose="02020603050405020304" pitchFamily="18" charset="0"/>
              </a:rPr>
              <a:t> 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have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ἔχω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world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κόσμος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84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Ch. 2 -- Vocabulary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Lord, sir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κύριος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word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λόγος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Peter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Πἑτρος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son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υἱός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Pharisee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Φαρισαῖος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80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1 -- 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angel, messenger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ἄγγελος, </a:t>
            </a:r>
            <a:r>
              <a:rPr lang="en-US" sz="3200" dirty="0" smtClean="0">
                <a:cs typeface="Times New Roman" panose="02020603050405020304" pitchFamily="18" charset="0"/>
              </a:rPr>
              <a:t>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verily, truly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ἀμήν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man, humankind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ἄνθρωπος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I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ἐγώ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God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600" dirty="0" smtClean="0">
                <a:cs typeface="Times New Roman" panose="02020603050405020304" pitchFamily="18" charset="0"/>
              </a:rPr>
              <a:t>θεός</a:t>
            </a:r>
            <a:r>
              <a:rPr lang="en-US" sz="3600" dirty="0" smtClean="0">
                <a:cs typeface="Times New Roman" panose="02020603050405020304" pitchFamily="18" charset="0"/>
              </a:rPr>
              <a:t>, -</a:t>
            </a:r>
            <a:r>
              <a:rPr lang="el-GR" sz="3600" dirty="0" smtClean="0">
                <a:cs typeface="Times New Roman" panose="02020603050405020304" pitchFamily="18" charset="0"/>
              </a:rPr>
              <a:t>οῦ</a:t>
            </a:r>
            <a:r>
              <a:rPr lang="en-US" sz="3600" dirty="0" smtClean="0">
                <a:cs typeface="Times New Roman" panose="02020603050405020304" pitchFamily="18" charset="0"/>
              </a:rPr>
              <a:t>, </a:t>
            </a:r>
            <a:r>
              <a:rPr lang="el-GR" sz="3600" dirty="0" smtClean="0">
                <a:cs typeface="Times New Roman" panose="02020603050405020304" pitchFamily="18" charset="0"/>
              </a:rPr>
              <a:t>ὁ </a:t>
            </a:r>
            <a:r>
              <a:rPr lang="en-US" sz="3600" dirty="0" smtClean="0">
                <a:cs typeface="Times New Roman" panose="02020603050405020304" pitchFamily="18" charset="0"/>
              </a:rPr>
              <a:t>  </a:t>
            </a:r>
            <a:endParaRPr lang="en-US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91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1 -- Vocabulary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and, also, even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καί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heart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καρδία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ας</a:t>
            </a:r>
            <a:r>
              <a:rPr lang="en-US" sz="3200" dirty="0" smtClean="0">
                <a:cs typeface="Times New Roman" panose="02020603050405020304" pitchFamily="18" charset="0"/>
              </a:rPr>
              <a:t>,</a:t>
            </a:r>
            <a:r>
              <a:rPr lang="el-GR" sz="3200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ἡ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I say               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λέγω  </a:t>
            </a:r>
            <a:endParaRPr lang="en-US" sz="3200" dirty="0" smtClean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>
                <a:cs typeface="Times New Roman" panose="02020603050405020304" pitchFamily="18" charset="0"/>
              </a:rPr>
              <a:t>prophet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προφήτης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Christ, Messiah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Χριστός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76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 </a:t>
            </a:r>
            <a:r>
              <a:rPr lang="en-US" altLang="en-US" b="1" dirty="0" smtClean="0"/>
              <a:t>Person Personal Pronoun Chant</a:t>
            </a:r>
          </a:p>
        </p:txBody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cs typeface="Times New Roman" pitchFamily="18" charset="0"/>
              </a:rPr>
              <a:t>         Singular                          Plural</a:t>
            </a:r>
          </a:p>
          <a:p>
            <a:pPr eaLnBrk="1" hangingPunct="1">
              <a:defRPr/>
            </a:pPr>
            <a:r>
              <a:rPr lang="en-US" altLang="en-US" b="1" dirty="0" smtClean="0">
                <a:cs typeface="Times New Roman" pitchFamily="18" charset="0"/>
              </a:rPr>
              <a:t>Nom</a:t>
            </a:r>
            <a:r>
              <a:rPr lang="en-US" altLang="en-US" dirty="0" smtClean="0">
                <a:cs typeface="Times New Roman" pitchFamily="18" charset="0"/>
              </a:rPr>
              <a:t>.   </a:t>
            </a:r>
            <a:r>
              <a:rPr lang="el-GR" altLang="en-US" dirty="0" smtClean="0">
                <a:cs typeface="Times New Roman" pitchFamily="18" charset="0"/>
              </a:rPr>
              <a:t>ἐγώ</a:t>
            </a:r>
            <a:r>
              <a:rPr lang="en-US" altLang="en-US" dirty="0" smtClean="0">
                <a:cs typeface="Times New Roman" pitchFamily="18" charset="0"/>
              </a:rPr>
              <a:t>    </a:t>
            </a:r>
            <a:r>
              <a:rPr lang="el-GR" altLang="en-US" dirty="0" smtClean="0">
                <a:cs typeface="Times New Roman" pitchFamily="18" charset="0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      </a:t>
            </a:r>
            <a:r>
              <a:rPr lang="el-GR" altLang="en-US" dirty="0" smtClean="0">
                <a:cs typeface="Times New Roman" pitchFamily="18" charset="0"/>
              </a:rPr>
              <a:t>σύ</a:t>
            </a:r>
            <a:r>
              <a:rPr lang="en-US" altLang="en-US" dirty="0" smtClean="0">
                <a:cs typeface="Times New Roman" pitchFamily="18" charset="0"/>
              </a:rPr>
              <a:t>    </a:t>
            </a:r>
            <a:r>
              <a:rPr lang="el-GR" altLang="en-US" dirty="0" smtClean="0">
                <a:cs typeface="Times New Roman" pitchFamily="18" charset="0"/>
              </a:rPr>
              <a:t>  </a:t>
            </a:r>
            <a:r>
              <a:rPr lang="en-US" altLang="en-US" dirty="0" smtClean="0">
                <a:cs typeface="Times New Roman" pitchFamily="18" charset="0"/>
              </a:rPr>
              <a:t>    	</a:t>
            </a:r>
            <a:r>
              <a:rPr lang="el-GR" altLang="en-US" dirty="0" smtClean="0">
                <a:cs typeface="Times New Roman" pitchFamily="18" charset="0"/>
              </a:rPr>
              <a:t>ἡμεῖς</a:t>
            </a:r>
          </a:p>
          <a:p>
            <a:pPr eaLnBrk="1" hangingPunct="1">
              <a:defRPr/>
            </a:pPr>
            <a:r>
              <a:rPr lang="en-US" altLang="en-US" b="1" dirty="0" smtClean="0">
                <a:cs typeface="Times New Roman" pitchFamily="18" charset="0"/>
              </a:rPr>
              <a:t>Gen</a:t>
            </a:r>
            <a:r>
              <a:rPr lang="en-US" altLang="en-US" dirty="0" smtClean="0">
                <a:cs typeface="Times New Roman" pitchFamily="18" charset="0"/>
              </a:rPr>
              <a:t>.    </a:t>
            </a:r>
            <a:r>
              <a:rPr lang="el-GR" altLang="en-US" dirty="0" smtClean="0">
                <a:cs typeface="Times New Roman" pitchFamily="18" charset="0"/>
              </a:rPr>
              <a:t>μου</a:t>
            </a:r>
            <a:r>
              <a:rPr lang="en-US" altLang="en-US" dirty="0" smtClean="0">
                <a:cs typeface="Times New Roman" pitchFamily="18" charset="0"/>
              </a:rPr>
              <a:t>      </a:t>
            </a:r>
            <a:r>
              <a:rPr lang="el-GR" altLang="en-US" dirty="0" smtClean="0">
                <a:cs typeface="Times New Roman" pitchFamily="18" charset="0"/>
              </a:rPr>
              <a:t>  </a:t>
            </a:r>
            <a:r>
              <a:rPr lang="en-US" altLang="en-US" dirty="0" smtClean="0">
                <a:cs typeface="Times New Roman" pitchFamily="18" charset="0"/>
              </a:rPr>
              <a:t>   </a:t>
            </a:r>
            <a:r>
              <a:rPr lang="el-GR" altLang="en-US" dirty="0" smtClean="0">
                <a:cs typeface="Times New Roman" pitchFamily="18" charset="0"/>
              </a:rPr>
              <a:t>σου</a:t>
            </a:r>
            <a:r>
              <a:rPr lang="en-US" altLang="en-US" dirty="0" smtClean="0">
                <a:cs typeface="Times New Roman" pitchFamily="18" charset="0"/>
              </a:rPr>
              <a:t>          	</a:t>
            </a:r>
            <a:r>
              <a:rPr lang="el-GR" altLang="en-US" dirty="0" smtClean="0">
                <a:cs typeface="Times New Roman" pitchFamily="18" charset="0"/>
              </a:rPr>
              <a:t>ἡμῶν</a:t>
            </a:r>
            <a:r>
              <a:rPr lang="en-US" altLang="en-US" dirty="0" smtClean="0">
                <a:cs typeface="Times New Roman" pitchFamily="18" charset="0"/>
              </a:rPr>
              <a:t> </a:t>
            </a:r>
            <a:br>
              <a:rPr lang="en-US" altLang="en-US" dirty="0" smtClean="0">
                <a:cs typeface="Times New Roman" pitchFamily="18" charset="0"/>
              </a:rPr>
            </a:br>
            <a:r>
              <a:rPr lang="en-US" altLang="en-US" b="1" dirty="0" smtClean="0">
                <a:cs typeface="Times New Roman" pitchFamily="18" charset="0"/>
              </a:rPr>
              <a:t>Dat</a:t>
            </a:r>
            <a:r>
              <a:rPr lang="en-US" altLang="en-US" dirty="0" smtClean="0">
                <a:cs typeface="Times New Roman" pitchFamily="18" charset="0"/>
              </a:rPr>
              <a:t>.     </a:t>
            </a:r>
            <a:r>
              <a:rPr lang="el-GR" altLang="en-US" dirty="0" smtClean="0">
                <a:cs typeface="Times New Roman" pitchFamily="18" charset="0"/>
              </a:rPr>
              <a:t>μοι </a:t>
            </a:r>
            <a:r>
              <a:rPr lang="en-US" altLang="en-US" dirty="0" smtClean="0">
                <a:cs typeface="Times New Roman" pitchFamily="18" charset="0"/>
              </a:rPr>
              <a:t>        </a:t>
            </a:r>
            <a:r>
              <a:rPr lang="el-GR" altLang="en-US" dirty="0" smtClean="0">
                <a:cs typeface="Times New Roman" pitchFamily="18" charset="0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l-GR" altLang="en-US" dirty="0" smtClean="0">
                <a:cs typeface="Times New Roman" pitchFamily="18" charset="0"/>
              </a:rPr>
              <a:t>σοι</a:t>
            </a:r>
            <a:r>
              <a:rPr lang="en-US" altLang="en-US" dirty="0" smtClean="0">
                <a:cs typeface="Times New Roman" pitchFamily="18" charset="0"/>
              </a:rPr>
              <a:t>            	</a:t>
            </a:r>
            <a:r>
              <a:rPr lang="el-GR" altLang="en-US" dirty="0" smtClean="0">
                <a:cs typeface="Times New Roman" pitchFamily="18" charset="0"/>
              </a:rPr>
              <a:t>ἡμῖν</a:t>
            </a:r>
            <a:r>
              <a:rPr lang="en-US" altLang="en-US" dirty="0" smtClean="0">
                <a:cs typeface="Times New Roman" pitchFamily="18" charset="0"/>
              </a:rPr>
              <a:t>    </a:t>
            </a:r>
            <a:br>
              <a:rPr lang="en-US" altLang="en-US" dirty="0" smtClean="0">
                <a:cs typeface="Times New Roman" pitchFamily="18" charset="0"/>
              </a:rPr>
            </a:br>
            <a:r>
              <a:rPr lang="en-US" altLang="en-US" b="1" dirty="0" smtClean="0">
                <a:cs typeface="Times New Roman" pitchFamily="18" charset="0"/>
              </a:rPr>
              <a:t>Acc</a:t>
            </a:r>
            <a:r>
              <a:rPr lang="en-US" altLang="en-US" dirty="0" smtClean="0">
                <a:cs typeface="Times New Roman" pitchFamily="18" charset="0"/>
              </a:rPr>
              <a:t>.     </a:t>
            </a:r>
            <a:r>
              <a:rPr lang="el-GR" altLang="en-US" dirty="0" smtClean="0">
                <a:cs typeface="Times New Roman" pitchFamily="18" charset="0"/>
              </a:rPr>
              <a:t>με</a:t>
            </a:r>
            <a:r>
              <a:rPr lang="en-US" altLang="en-US" dirty="0" smtClean="0">
                <a:cs typeface="Times New Roman" pitchFamily="18" charset="0"/>
              </a:rPr>
              <a:t>             </a:t>
            </a:r>
            <a:r>
              <a:rPr lang="el-GR" altLang="en-US" dirty="0" smtClean="0">
                <a:cs typeface="Times New Roman" pitchFamily="18" charset="0"/>
              </a:rPr>
              <a:t>σε</a:t>
            </a:r>
            <a:r>
              <a:rPr lang="en-US" altLang="en-US" dirty="0" smtClean="0">
                <a:cs typeface="Times New Roman" pitchFamily="18" charset="0"/>
              </a:rPr>
              <a:t>             	</a:t>
            </a:r>
            <a:r>
              <a:rPr lang="el-GR" altLang="en-US" dirty="0" smtClean="0">
                <a:cs typeface="Times New Roman" pitchFamily="18" charset="0"/>
              </a:rPr>
              <a:t>ἡμάς</a:t>
            </a:r>
            <a:r>
              <a:rPr lang="en-US" altLang="en-US" dirty="0" smtClean="0">
                <a:cs typeface="Times New Roman" pitchFamily="18" charset="0"/>
              </a:rPr>
              <a:t>  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itchFamily="18" charset="0"/>
              </a:rPr>
              <a:t>αὐτός</a:t>
            </a:r>
            <a:r>
              <a:rPr lang="en-US" altLang="en-US" dirty="0" smtClean="0">
                <a:cs typeface="Times New Roman" pitchFamily="18" charset="0"/>
              </a:rPr>
              <a:t>, </a:t>
            </a:r>
            <a:r>
              <a:rPr lang="el-GR" altLang="en-US" dirty="0" smtClean="0">
                <a:cs typeface="Times New Roman" pitchFamily="18" charset="0"/>
              </a:rPr>
              <a:t>αὐτη</a:t>
            </a:r>
            <a:r>
              <a:rPr lang="en-US" altLang="en-US" dirty="0" smtClean="0">
                <a:cs typeface="Times New Roman" pitchFamily="18" charset="0"/>
              </a:rPr>
              <a:t>, </a:t>
            </a:r>
            <a:r>
              <a:rPr lang="el-GR" altLang="en-US" dirty="0" smtClean="0">
                <a:cs typeface="Times New Roman" pitchFamily="18" charset="0"/>
              </a:rPr>
              <a:t>αὐτό</a:t>
            </a:r>
            <a:r>
              <a:rPr lang="en-US" altLang="en-US" dirty="0" smtClean="0">
                <a:cs typeface="Times New Roman" pitchFamily="18" charset="0"/>
              </a:rPr>
              <a:t> (he, she, it)</a:t>
            </a:r>
          </a:p>
        </p:txBody>
      </p:sp>
    </p:spTree>
    <p:extLst>
      <p:ext uri="{BB962C8B-B14F-4D97-AF65-F5344CB8AC3E}">
        <p14:creationId xmlns:p14="http://schemas.microsoft.com/office/powerpoint/2010/main" val="100113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 Order Vocabulary Review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376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1 -- 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angel, messenger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ἄγγελος, </a:t>
            </a:r>
            <a:r>
              <a:rPr lang="en-US" sz="3200" dirty="0" smtClean="0">
                <a:cs typeface="Times New Roman" panose="02020603050405020304" pitchFamily="18" charset="0"/>
              </a:rPr>
              <a:t>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verily, truly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ἀμήν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man, humankind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ἄνθρωπος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I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ἐγώ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God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l-GR" sz="3600" dirty="0" smtClean="0">
                <a:cs typeface="Times New Roman" panose="02020603050405020304" pitchFamily="18" charset="0"/>
              </a:rPr>
              <a:t>θεός</a:t>
            </a:r>
            <a:r>
              <a:rPr lang="en-US" sz="3600" dirty="0" smtClean="0">
                <a:cs typeface="Times New Roman" panose="02020603050405020304" pitchFamily="18" charset="0"/>
              </a:rPr>
              <a:t>, -</a:t>
            </a:r>
            <a:r>
              <a:rPr lang="el-GR" sz="3600" dirty="0" smtClean="0">
                <a:cs typeface="Times New Roman" panose="02020603050405020304" pitchFamily="18" charset="0"/>
              </a:rPr>
              <a:t>οῦ</a:t>
            </a:r>
            <a:r>
              <a:rPr lang="en-US" sz="3600" dirty="0" smtClean="0">
                <a:cs typeface="Times New Roman" panose="02020603050405020304" pitchFamily="18" charset="0"/>
              </a:rPr>
              <a:t>, </a:t>
            </a:r>
            <a:r>
              <a:rPr lang="el-GR" sz="3600" dirty="0" smtClean="0">
                <a:cs typeface="Times New Roman" panose="02020603050405020304" pitchFamily="18" charset="0"/>
              </a:rPr>
              <a:t>ὁ </a:t>
            </a:r>
            <a:r>
              <a:rPr lang="en-US" sz="3600" dirty="0" smtClean="0">
                <a:cs typeface="Times New Roman" panose="02020603050405020304" pitchFamily="18" charset="0"/>
              </a:rPr>
              <a:t>  </a:t>
            </a:r>
            <a:endParaRPr lang="en-US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13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1 -- Vocabulary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and, also, even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καί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heart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καρδία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ας</a:t>
            </a:r>
            <a:r>
              <a:rPr lang="en-US" sz="3200" dirty="0" smtClean="0">
                <a:cs typeface="Times New Roman" panose="02020603050405020304" pitchFamily="18" charset="0"/>
              </a:rPr>
              <a:t>,</a:t>
            </a:r>
            <a:r>
              <a:rPr lang="el-GR" sz="3200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ἡ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 I say               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λέγω  </a:t>
            </a:r>
            <a:endParaRPr lang="en-US" sz="3200" dirty="0" smtClean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>
                <a:cs typeface="Times New Roman" panose="02020603050405020304" pitchFamily="18" charset="0"/>
              </a:rPr>
              <a:t>prophet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προφήτης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cs typeface="Times New Roman" panose="02020603050405020304" pitchFamily="18" charset="0"/>
              </a:rPr>
              <a:t>Christ, Messiah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Χριστός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37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Ch. 2 --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brother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ἀδελφός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hear, obey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ἀκούω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glory, fame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δόξα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ης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ἡ </a:t>
            </a:r>
            <a:r>
              <a:rPr lang="en-US" sz="3200" dirty="0" smtClean="0">
                <a:cs typeface="Times New Roman" panose="02020603050405020304" pitchFamily="18" charset="0"/>
              </a:rPr>
              <a:t> 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have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ἔχω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world 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κόσμος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0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Ch. 2 -- Vocabulary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Lord, sir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κύριος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word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λόγος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Peter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Πἑτρος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son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υἱός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Pharisee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Φαρισαῖος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3 -- Vocabulary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7912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but, yet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ἀλλἀ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apostle, sent one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ἀπόστολος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I see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βλέπω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for, then </a:t>
            </a:r>
          </a:p>
          <a:p>
            <a:pPr lvl="3"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γάρ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I know </a:t>
            </a:r>
          </a:p>
          <a:p>
            <a:pPr lvl="3"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γινώσκω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8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3 --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Jesus</a:t>
            </a:r>
          </a:p>
          <a:p>
            <a:pPr lvl="3">
              <a:lnSpc>
                <a:spcPct val="90000"/>
              </a:lnSpc>
              <a:defRPr/>
            </a:pP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cs typeface="Times New Roman" panose="02020603050405020304" pitchFamily="18" charset="0"/>
              </a:rPr>
              <a:t>Ἰησοῦς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take, receive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λαμβάνω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loose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λύω 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heaven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οὐρανός</a:t>
            </a:r>
            <a:r>
              <a:rPr lang="en-US" sz="3200" dirty="0" smtClean="0"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I believe</a:t>
            </a:r>
          </a:p>
          <a:p>
            <a:pPr lvl="3">
              <a:lnSpc>
                <a:spcPct val="90000"/>
              </a:lnSpc>
              <a:defRPr/>
            </a:pPr>
            <a:r>
              <a:rPr lang="el-GR" sz="3200" dirty="0" smtClean="0">
                <a:cs typeface="Times New Roman" panose="02020603050405020304" pitchFamily="18" charset="0"/>
              </a:rPr>
              <a:t>πιστεύω </a:t>
            </a:r>
            <a:r>
              <a:rPr lang="en-US" sz="3200" dirty="0" smtClean="0">
                <a:cs typeface="Times New Roman" panose="02020603050405020304" pitchFamily="18" charset="0"/>
              </a:rPr>
              <a:t> </a:t>
            </a:r>
            <a:endParaRPr 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2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b="1"/>
              <a:t>Ch. 4 --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912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love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ἀγαπάω</a:t>
            </a:r>
            <a:r>
              <a:rPr lang="en-US" dirty="0" smtClean="0">
                <a:cs typeface="Times New Roman" panose="02020603050405020304" pitchFamily="18" charset="0"/>
              </a:rPr>
              <a:t>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write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γράφω</a:t>
            </a:r>
            <a:r>
              <a:rPr lang="en-US" dirty="0" smtClean="0">
                <a:cs typeface="Times New Roman" panose="02020603050405020304" pitchFamily="18" charset="0"/>
              </a:rPr>
              <a:t>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but, and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δέ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servant, slave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δοῦλος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find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l-GR" dirty="0">
                <a:cs typeface="Times New Roman" panose="02020603050405020304" pitchFamily="18" charset="0"/>
              </a:rPr>
              <a:t>ε</a:t>
            </a:r>
            <a:r>
              <a:rPr lang="el-GR" dirty="0" smtClean="0">
                <a:cs typeface="Times New Roman" panose="02020603050405020304" pitchFamily="18" charset="0"/>
              </a:rPr>
              <a:t>ὑρίσκω </a:t>
            </a:r>
            <a:r>
              <a:rPr lang="en-US" dirty="0" smtClean="0">
                <a:cs typeface="Times New Roman" panose="02020603050405020304" pitchFamily="18" charset="0"/>
              </a:rPr>
              <a:t>   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5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5" autoUpdateAnimBg="0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b="1"/>
              <a:t>Ch. 4 -- Vocabulary</a:t>
            </a:r>
            <a:r>
              <a:rPr lang="en-US" sz="540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temple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ἱερόν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People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λαός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sz="3200" dirty="0">
                <a:cs typeface="Times New Roman" panose="02020603050405020304" pitchFamily="18" charset="0"/>
              </a:rPr>
              <a:t>law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νόμος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2800" dirty="0">
                <a:cs typeface="Times New Roman" panose="02020603050405020304" pitchFamily="18" charset="0"/>
              </a:rPr>
              <a:t>house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οἶκος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as, about, how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ὡς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54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5 -- Vocabulary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love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ἀγάπη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truth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ἀλήθεια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sin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ἁμαρτία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kingdom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βασιλεία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writing, Scripture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7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5925"/>
            <a:ext cx="83820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cs typeface="Times New Roman" panose="02020603050405020304" pitchFamily="18" charset="0"/>
              </a:rPr>
              <a:t>Present Middle/Passive Indicative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λύομαι</a:t>
            </a:r>
            <a:r>
              <a:rPr lang="en-US" altLang="en-US" dirty="0" smtClean="0">
                <a:cs typeface="Times New Roman" panose="02020603050405020304" pitchFamily="18" charset="0"/>
              </a:rPr>
              <a:t>,              </a:t>
            </a:r>
            <a:r>
              <a:rPr lang="el-GR" altLang="en-US" dirty="0" smtClean="0"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cs typeface="Times New Roman" panose="02020603050405020304" pitchFamily="18" charset="0"/>
              </a:rPr>
              <a:t> -</a:t>
            </a:r>
            <a:r>
              <a:rPr lang="el-GR" altLang="en-US" dirty="0" smtClean="0">
                <a:cs typeface="Times New Roman" panose="02020603050405020304" pitchFamily="18" charset="0"/>
              </a:rPr>
              <a:t>ομεθα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       -</a:t>
            </a:r>
            <a:r>
              <a:rPr lang="el-GR" altLang="en-US" dirty="0" smtClean="0">
                <a:cs typeface="Times New Roman" panose="02020603050405020304" pitchFamily="18" charset="0"/>
              </a:rPr>
              <a:t>ῃ</a:t>
            </a:r>
            <a:r>
              <a:rPr lang="en-US" altLang="en-US" dirty="0" smtClean="0">
                <a:cs typeface="Times New Roman" panose="02020603050405020304" pitchFamily="18" charset="0"/>
              </a:rPr>
              <a:t>,               -</a:t>
            </a:r>
            <a:r>
              <a:rPr lang="el-GR" altLang="en-US" dirty="0" smtClean="0">
                <a:cs typeface="Times New Roman" panose="02020603050405020304" pitchFamily="18" charset="0"/>
              </a:rPr>
              <a:t>εσθε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       -</a:t>
            </a:r>
            <a:r>
              <a:rPr lang="el-GR" altLang="en-US" dirty="0" smtClean="0">
                <a:cs typeface="Times New Roman" panose="02020603050405020304" pitchFamily="18" charset="0"/>
              </a:rPr>
              <a:t>εται</a:t>
            </a:r>
            <a:r>
              <a:rPr lang="en-US" altLang="en-US" dirty="0" smtClean="0">
                <a:cs typeface="Times New Roman" panose="02020603050405020304" pitchFamily="18" charset="0"/>
              </a:rPr>
              <a:t>,          -</a:t>
            </a:r>
            <a:r>
              <a:rPr lang="el-GR" altLang="en-US" dirty="0" smtClean="0">
                <a:cs typeface="Times New Roman" panose="02020603050405020304" pitchFamily="18" charset="0"/>
              </a:rPr>
              <a:t>ονται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I am loosed/am being loosed</a:t>
            </a:r>
          </a:p>
          <a:p>
            <a:pPr eaLnBrk="1" hangingPunct="1"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I loose myself/am loosing [for myself]</a:t>
            </a:r>
          </a:p>
        </p:txBody>
      </p:sp>
    </p:spTree>
    <p:extLst>
      <p:ext uri="{BB962C8B-B14F-4D97-AF65-F5344CB8AC3E}">
        <p14:creationId xmlns:p14="http://schemas.microsoft.com/office/powerpoint/2010/main" val="52101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Ch. 5 -- Vocabulary</a:t>
            </a:r>
            <a:r>
              <a:rPr lang="en-US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410200"/>
          </a:xfrm>
        </p:spPr>
        <p:txBody>
          <a:bodyPr/>
          <a:lstStyle/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raise up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ἐγείρω </a:t>
            </a:r>
            <a:r>
              <a:rPr lang="en-US" dirty="0" smtClean="0">
                <a:cs typeface="Times New Roman" panose="02020603050405020304" pitchFamily="18" charset="0"/>
              </a:rPr>
              <a:t>            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assembly, church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ἐκκλησία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work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ἔργον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disciple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μαθητής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Hour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ὥρα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93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5" autoUpdateAnimBg="0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/>
              <a:t>Chapter 6 Vocabulary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305800" cy="48768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ἀπό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from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διά 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through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διά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 account of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εἰς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into </a:t>
            </a:r>
          </a:p>
        </p:txBody>
      </p:sp>
    </p:spTree>
    <p:extLst>
      <p:ext uri="{BB962C8B-B14F-4D97-AF65-F5344CB8AC3E}">
        <p14:creationId xmlns:p14="http://schemas.microsoft.com/office/powerpoint/2010/main" val="318307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/>
              <a:t>Chapter 6 Vocabulary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out of, from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ἐν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(Dat.)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in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over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Dat.)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at, against, on the basis of</a:t>
            </a:r>
          </a:p>
        </p:txBody>
      </p:sp>
    </p:spTree>
    <p:extLst>
      <p:ext uri="{BB962C8B-B14F-4D97-AF65-F5344CB8AC3E}">
        <p14:creationId xmlns:p14="http://schemas.microsoft.com/office/powerpoint/2010/main" val="49806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/>
              <a:t>Chapter 6 Vocabulary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on, to, toward, against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κατά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down, against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according to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defRPr/>
            </a:pPr>
            <a:r>
              <a:rPr lang="en-US" dirty="0">
                <a:cs typeface="Times New Roman" panose="02020603050405020304" pitchFamily="18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361012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b="1">
                <a:latin typeface="Times" pitchFamily="18" charset="0"/>
              </a:rPr>
              <a:t>Chapter 6 Vocabulary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after, behind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περί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(Gen.)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about, concerning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περί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around, near</a:t>
            </a:r>
          </a:p>
          <a:p>
            <a:pPr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πρός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cs typeface="Times New Roman" panose="02020603050405020304" pitchFamily="18" charset="0"/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315195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Vocabulary -- Ch. 7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good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ἀγαθός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όν</a:t>
            </a:r>
            <a:r>
              <a:rPr lang="en-US" dirty="0" smtClean="0">
                <a:cs typeface="Times New Roman" panose="02020603050405020304" pitchFamily="18" charset="0"/>
              </a:rPr>
              <a:t>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Holy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ἅγιος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endParaRPr lang="en-US" dirty="0">
              <a:cs typeface="Times New Roman" panose="02020603050405020304" pitchFamily="18" charset="0"/>
            </a:endParaRPr>
          </a:p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righteous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δίκαιοις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Greekth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5649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b="1"/>
              <a:t>Vocabulary – Ch. 7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3200" dirty="0">
                <a:cs typeface="Times New Roman" panose="02020603050405020304" pitchFamily="18" charset="0"/>
              </a:rPr>
              <a:t>I am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εἰμί 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Jewish, a Jew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</a:p>
          <a:p>
            <a:pPr>
              <a:defRPr/>
            </a:pPr>
            <a:r>
              <a:rPr lang="en-US" dirty="0" smtClean="0">
                <a:cs typeface="Times New Roman" panose="02020603050405020304" pitchFamily="18" charset="0"/>
              </a:rPr>
              <a:t>Great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μέγας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μεγάλη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μέγα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94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b="1"/>
              <a:t>Vocabulary -- Ch. 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dead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νεκρός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ά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όν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no, not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οὐ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οὐκ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οὐχ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first </a:t>
            </a:r>
          </a:p>
          <a:p>
            <a:pPr>
              <a:defRPr/>
            </a:pPr>
            <a:r>
              <a:rPr lang="el-GR" dirty="0">
                <a:cs typeface="Times New Roman" panose="02020603050405020304" pitchFamily="18" charset="0"/>
              </a:rPr>
              <a:t>π</a:t>
            </a:r>
            <a:r>
              <a:rPr lang="el-GR" dirty="0" smtClean="0">
                <a:cs typeface="Times New Roman" panose="02020603050405020304" pitchFamily="18" charset="0"/>
              </a:rPr>
              <a:t>ρῶτος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voice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</a:p>
          <a:p>
            <a:pPr>
              <a:defRPr/>
            </a:pPr>
            <a:r>
              <a:rPr lang="el-GR" dirty="0" smtClean="0">
                <a:cs typeface="Times New Roman" panose="02020603050405020304" pitchFamily="18" charset="0"/>
              </a:rPr>
              <a:t>φωνή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Greekth" pitchFamily="18" charset="0"/>
              </a:rPr>
              <a:t>	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637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he/she/it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αὐτός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-ή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ό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land, earth, region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γῆ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I, we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ἐγώ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ἡμεῖς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day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ἡμέρα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that, so that</a:t>
            </a:r>
            <a:endParaRPr lang="en-US" sz="2800" b="1" dirty="0" smtClean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ὅτι </a:t>
            </a:r>
            <a:r>
              <a:rPr lang="en-US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</a:t>
            </a:r>
            <a:r>
              <a:rPr lang="el-GR" dirty="0" smtClean="0"/>
              <a:t> </a:t>
            </a:r>
            <a:r>
              <a:rPr lang="en-US" dirty="0" smtClean="0"/>
              <a:t>Ch. 8</a:t>
            </a:r>
          </a:p>
        </p:txBody>
      </p:sp>
    </p:spTree>
    <p:extLst>
      <p:ext uri="{BB962C8B-B14F-4D97-AF65-F5344CB8AC3E}">
        <p14:creationId xmlns:p14="http://schemas.microsoft.com/office/powerpoint/2010/main" val="199332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so, then, therefore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οὖν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n-US" sz="2000" dirty="0" smtClean="0"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crowd</a:t>
            </a:r>
            <a:endParaRPr lang="en-US" sz="2400" b="1" dirty="0" smtClean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ὄχλος</a:t>
            </a:r>
            <a:r>
              <a:rPr lang="en-US" sz="2400" dirty="0" smtClean="0"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cs typeface="Times New Roman" panose="02020603050405020304" pitchFamily="18" charset="0"/>
              </a:rPr>
              <a:t>ου</a:t>
            </a:r>
            <a:r>
              <a:rPr lang="en-US" sz="2400" dirty="0" smtClean="0">
                <a:cs typeface="Times New Roman" panose="02020603050405020304" pitchFamily="18" charset="0"/>
              </a:rPr>
              <a:t>, </a:t>
            </a:r>
            <a:r>
              <a:rPr lang="el-GR" sz="2400" dirty="0" smtClean="0">
                <a:cs typeface="Times New Roman" panose="02020603050405020304" pitchFamily="18" charset="0"/>
              </a:rPr>
              <a:t>ὁ </a:t>
            </a:r>
            <a:r>
              <a:rPr lang="en-US" sz="2400" dirty="0" smtClean="0"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from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cs typeface="Times New Roman" panose="02020603050405020304" pitchFamily="18" charset="0"/>
              </a:rPr>
              <a:t>   (with Gen.)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beside, with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cs typeface="Times New Roman" panose="02020603050405020304" pitchFamily="18" charset="0"/>
              </a:rPr>
              <a:t>   (with Dat.)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alongside, beside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cs typeface="Times New Roman" panose="02020603050405020304" pitchFamily="18" charset="0"/>
              </a:rPr>
              <a:t>παρά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458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094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Shape of the Future in Greek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λύσω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  <a:r>
              <a:rPr lang="el-GR" dirty="0" smtClean="0">
                <a:cs typeface="Times New Roman" panose="02020603050405020304" pitchFamily="18" charset="0"/>
              </a:rPr>
              <a:t>λύσομεν</a:t>
            </a:r>
            <a:r>
              <a:rPr lang="en-US" dirty="0" smtClean="0">
                <a:cs typeface="Times New Roman" panose="02020603050405020304" pitchFamily="18" charset="0"/>
              </a:rPr>
              <a:t/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sz="2400" b="1" dirty="0" smtClean="0">
                <a:cs typeface="Times New Roman" panose="02020603050405020304" pitchFamily="18" charset="0"/>
              </a:rPr>
              <a:t>I will loose                         We will loose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λύσεις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      </a:t>
            </a:r>
            <a:r>
              <a:rPr lang="el-GR" dirty="0" smtClean="0">
                <a:cs typeface="Times New Roman" panose="02020603050405020304" pitchFamily="18" charset="0"/>
              </a:rPr>
              <a:t>λύσετε</a:t>
            </a:r>
            <a:r>
              <a:rPr lang="en-US" dirty="0" smtClean="0">
                <a:cs typeface="Times New Roman" panose="02020603050405020304" pitchFamily="18" charset="0"/>
              </a:rPr>
              <a:t/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sz="2400" b="1" dirty="0" smtClean="0">
                <a:cs typeface="Times New Roman" panose="02020603050405020304" pitchFamily="18" charset="0"/>
              </a:rPr>
              <a:t>You will loose                    You all will loose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λύσει 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  <a:r>
              <a:rPr lang="el-GR" dirty="0" smtClean="0">
                <a:cs typeface="Times New Roman" panose="02020603050405020304" pitchFamily="18" charset="0"/>
              </a:rPr>
              <a:t>λύσουσι(ν)</a:t>
            </a:r>
            <a:r>
              <a:rPr lang="en-US" dirty="0" smtClean="0">
                <a:cs typeface="Times New Roman" panose="02020603050405020304" pitchFamily="18" charset="0"/>
              </a:rPr>
              <a:t/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sz="2400" b="1" dirty="0" smtClean="0">
                <a:cs typeface="Times New Roman" panose="02020603050405020304" pitchFamily="18" charset="0"/>
              </a:rPr>
              <a:t>S/he/it will loose                They will loose</a:t>
            </a:r>
          </a:p>
          <a:p>
            <a:pPr eaLnBrk="1" hangingPunct="1"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Chant this one</a:t>
            </a:r>
          </a:p>
        </p:txBody>
      </p:sp>
    </p:spTree>
    <p:extLst>
      <p:ext uri="{BB962C8B-B14F-4D97-AF65-F5344CB8AC3E}">
        <p14:creationId xmlns:p14="http://schemas.microsoft.com/office/powerpoint/2010/main" val="105480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you / you (</a:t>
            </a:r>
            <a:r>
              <a:rPr lang="en-US" b="1" dirty="0" err="1" smtClean="0">
                <a:cs typeface="Times New Roman" panose="02020603050405020304" pitchFamily="18" charset="0"/>
              </a:rPr>
              <a:t>pl</a:t>
            </a:r>
            <a:r>
              <a:rPr lang="en-US" b="1" dirty="0" smtClean="0"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σύ</a:t>
            </a:r>
            <a:r>
              <a:rPr lang="en-US" b="1" dirty="0" smtClean="0">
                <a:cs typeface="Times New Roman" panose="02020603050405020304" pitchFamily="18" charset="0"/>
              </a:rPr>
              <a:t>  /  </a:t>
            </a:r>
            <a:r>
              <a:rPr lang="el-GR" b="1" dirty="0" smtClean="0">
                <a:cs typeface="Times New Roman" panose="02020603050405020304" pitchFamily="18" charset="0"/>
              </a:rPr>
              <a:t>ὑμεῖς</a:t>
            </a:r>
            <a:r>
              <a:rPr lang="en-US" b="1" dirty="0" smtClean="0"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by, at the hands of 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cs typeface="Times New Roman" panose="02020603050405020304" pitchFamily="18" charset="0"/>
              </a:rPr>
              <a:t>   (with Gen.)               </a:t>
            </a:r>
          </a:p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under, below</a:t>
            </a:r>
          </a:p>
          <a:p>
            <a:pPr lvl="1"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5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202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reekth" pitchFamily="18" charset="0"/>
              </a:rPr>
              <a:t> </a:t>
            </a:r>
            <a:r>
              <a:rPr lang="en-US" sz="2800" b="1" dirty="0" smtClean="0">
                <a:cs typeface="Times New Roman" panose="02020603050405020304" pitchFamily="18" charset="0"/>
              </a:rPr>
              <a:t>I answer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ἀποκρίνομαι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send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ἀποστέλλω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throw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βάλλω 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become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γίνομαι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come in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εἰσέρχομαι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66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4898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go out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ἐξέρχομαι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come/go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ἔρχομαι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wish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θέλω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thus, so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οὕτως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πορεύομαι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76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7820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life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ζωή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death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θάνατος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judge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κρίνω</a:t>
            </a:r>
            <a:r>
              <a:rPr lang="el-GR" sz="2400" b="1" dirty="0" smtClean="0"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remain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μένω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only, alone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μόνος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73960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now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νῦν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and not,  nor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οὐδέ</a:t>
            </a:r>
            <a:r>
              <a:rPr lang="el-GR" sz="2400" b="1" dirty="0" smtClean="0"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Paul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Παῦλος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save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σῴζω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then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τότε</a:t>
            </a:r>
            <a:r>
              <a:rPr lang="el-GR" sz="2400" b="1" dirty="0" smtClean="0"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9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5069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11 Vocabulary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ἀπέρχομαι</a:t>
            </a:r>
            <a:r>
              <a:rPr lang="en-US" dirty="0" smtClean="0">
                <a:cs typeface="Times New Roman" panose="02020603050405020304" pitchFamily="18" charset="0"/>
              </a:rPr>
              <a:t>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I go away, leave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ἐκεῖνος</a:t>
            </a:r>
            <a:r>
              <a:rPr lang="en-US" dirty="0" smtClean="0">
                <a:cs typeface="Times New Roman" panose="02020603050405020304" pitchFamily="18" charset="0"/>
              </a:rPr>
              <a:t>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that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Jewish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καθώς</a:t>
            </a:r>
            <a:r>
              <a:rPr lang="en-US" dirty="0" smtClean="0">
                <a:cs typeface="Times New Roman" panose="02020603050405020304" pitchFamily="18" charset="0"/>
              </a:rPr>
              <a:t>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as, just as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116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11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ἥ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ὅ</a:t>
            </a:r>
            <a:r>
              <a:rPr lang="en-US" dirty="0" smtClean="0">
                <a:cs typeface="Times New Roman" panose="02020603050405020304" pitchFamily="18" charset="0"/>
              </a:rPr>
              <a:t>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who, which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ὅταν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when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πάλιν 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again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οὗτος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αὗτη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τοῦτο</a:t>
            </a:r>
            <a:r>
              <a:rPr 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this </a:t>
            </a:r>
          </a:p>
        </p:txBody>
      </p:sp>
    </p:spTree>
    <p:extLst>
      <p:ext uri="{BB962C8B-B14F-4D97-AF65-F5344CB8AC3E}">
        <p14:creationId xmlns:p14="http://schemas.microsoft.com/office/powerpoint/2010/main" val="257405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Chapter 11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Πέτρος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Peter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	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182615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Chapter 11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	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20293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ἀποθνῄσκω</a:t>
            </a:r>
            <a:r>
              <a:rPr lang="en-US" dirty="0" smtClean="0">
                <a:cs typeface="Times New Roman" panose="02020603050405020304" pitchFamily="18" charset="0"/>
              </a:rPr>
              <a:t>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I die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ἐκεῖ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there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ἕως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until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ἰδού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behold </a:t>
            </a:r>
          </a:p>
        </p:txBody>
      </p:sp>
    </p:spTree>
    <p:extLst>
      <p:ext uri="{BB962C8B-B14F-4D97-AF65-F5344CB8AC3E}">
        <p14:creationId xmlns:p14="http://schemas.microsoft.com/office/powerpoint/2010/main" val="43533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Future Middle Paradigm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itchFamily="18" charset="0"/>
              </a:rPr>
              <a:t>λύσομαι    </a:t>
            </a:r>
            <a:r>
              <a:rPr lang="en-US" altLang="en-US" dirty="0" smtClean="0">
                <a:cs typeface="Times New Roman" pitchFamily="18" charset="0"/>
              </a:rPr>
              <a:t>                 	          -</a:t>
            </a:r>
            <a:r>
              <a:rPr lang="el-GR" altLang="en-US" dirty="0" smtClean="0">
                <a:cs typeface="Times New Roman" pitchFamily="18" charset="0"/>
              </a:rPr>
              <a:t>όμεθα</a:t>
            </a:r>
            <a:r>
              <a:rPr lang="en-US" altLang="en-US" dirty="0" smtClean="0">
                <a:cs typeface="Times New Roman" pitchFamily="18" charset="0"/>
              </a:rPr>
              <a:t/>
            </a:r>
            <a:br>
              <a:rPr lang="en-US" altLang="en-US" dirty="0" smtClean="0">
                <a:cs typeface="Times New Roman" pitchFamily="18" charset="0"/>
              </a:rPr>
            </a:br>
            <a:r>
              <a:rPr lang="en-US" altLang="en-US" sz="2400" dirty="0" smtClean="0">
                <a:cs typeface="Times New Roman" pitchFamily="18" charset="0"/>
              </a:rPr>
              <a:t>              </a:t>
            </a:r>
            <a:r>
              <a:rPr lang="en-US" altLang="en-US" dirty="0" smtClean="0">
                <a:cs typeface="Times New Roman" pitchFamily="18" charset="0"/>
              </a:rPr>
              <a:t>-</a:t>
            </a:r>
            <a:r>
              <a:rPr lang="el-GR" altLang="en-US" dirty="0" smtClean="0">
                <a:cs typeface="Times New Roman" pitchFamily="18" charset="0"/>
              </a:rPr>
              <a:t>ῃ </a:t>
            </a:r>
            <a:r>
              <a:rPr lang="en-US" altLang="en-US" sz="4000" dirty="0" smtClean="0">
                <a:cs typeface="Times New Roman" pitchFamily="18" charset="0"/>
              </a:rPr>
              <a:t>                            </a:t>
            </a:r>
            <a:r>
              <a:rPr lang="en-US" altLang="en-US" dirty="0" smtClean="0">
                <a:cs typeface="Times New Roman" pitchFamily="18" charset="0"/>
              </a:rPr>
              <a:t>	  -</a:t>
            </a:r>
            <a:r>
              <a:rPr lang="el-GR" altLang="en-US" dirty="0" smtClean="0">
                <a:cs typeface="Times New Roman" pitchFamily="18" charset="0"/>
              </a:rPr>
              <a:t>εσθε</a:t>
            </a:r>
            <a:r>
              <a:rPr lang="en-US" altLang="en-US" dirty="0" smtClean="0">
                <a:cs typeface="Times New Roman" pitchFamily="18" charset="0"/>
              </a:rPr>
              <a:t/>
            </a:r>
            <a:br>
              <a:rPr lang="en-US" altLang="en-US" dirty="0" smtClean="0">
                <a:cs typeface="Times New Roman" pitchFamily="18" charset="0"/>
              </a:rPr>
            </a:br>
            <a:r>
              <a:rPr lang="en-US" altLang="en-US" sz="2400" dirty="0" smtClean="0">
                <a:cs typeface="Times New Roman" pitchFamily="18" charset="0"/>
              </a:rPr>
              <a:t>              </a:t>
            </a:r>
            <a:r>
              <a:rPr lang="en-US" altLang="en-US" dirty="0" smtClean="0">
                <a:cs typeface="Times New Roman" pitchFamily="18" charset="0"/>
              </a:rPr>
              <a:t>-</a:t>
            </a:r>
            <a:r>
              <a:rPr lang="el-GR" altLang="en-US" dirty="0" smtClean="0">
                <a:cs typeface="Times New Roman" pitchFamily="18" charset="0"/>
              </a:rPr>
              <a:t>εται</a:t>
            </a:r>
            <a:r>
              <a:rPr lang="en-US" altLang="en-US" sz="4000" dirty="0" smtClean="0">
                <a:cs typeface="Times New Roman" pitchFamily="18" charset="0"/>
              </a:rPr>
              <a:t>                 </a:t>
            </a:r>
            <a:r>
              <a:rPr lang="en-US" altLang="en-US" dirty="0" smtClean="0">
                <a:cs typeface="Times New Roman" pitchFamily="18" charset="0"/>
              </a:rPr>
              <a:t>		  -</a:t>
            </a:r>
            <a:r>
              <a:rPr lang="el-GR" altLang="en-US" dirty="0" smtClean="0">
                <a:cs typeface="Times New Roman" pitchFamily="18" charset="0"/>
              </a:rPr>
              <a:t>ονται</a:t>
            </a:r>
            <a:endParaRPr lang="en-US" altLang="en-US" dirty="0" smtClean="0"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altLang="en-US" sz="2400" b="1" dirty="0" smtClean="0"/>
              <a:t>I will loose (for myself)                 We will loose (for ourselves)</a:t>
            </a:r>
            <a:r>
              <a:rPr lang="en-US" altLang="en-US" dirty="0" smtClean="0">
                <a:latin typeface="Greekth" pitchFamily="18" charset="0"/>
              </a:rPr>
              <a:t> …</a:t>
            </a:r>
            <a:br>
              <a:rPr lang="en-US" altLang="en-US" dirty="0" smtClean="0">
                <a:latin typeface="Greekth" pitchFamily="18" charset="0"/>
              </a:rPr>
            </a:br>
            <a:r>
              <a:rPr lang="en-US" altLang="en-US" sz="24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02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ἵνα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	in </a:t>
            </a:r>
            <a:r>
              <a:rPr lang="en-US" dirty="0">
                <a:cs typeface="Times New Roman" panose="02020603050405020304" pitchFamily="18" charset="0"/>
              </a:rPr>
              <a:t>order that, that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Ἰωάννης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John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μέν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on the one hand, indeed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ὅλος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whole, entire </a:t>
            </a:r>
          </a:p>
        </p:txBody>
      </p:sp>
    </p:spTree>
    <p:extLst>
      <p:ext uri="{BB962C8B-B14F-4D97-AF65-F5344CB8AC3E}">
        <p14:creationId xmlns:p14="http://schemas.microsoft.com/office/powerpoint/2010/main" val="376482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ὅτε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when </a:t>
            </a:r>
            <a:endParaRPr lang="en-US" dirty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σύν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with </a:t>
            </a:r>
            <a:endParaRPr lang="en-US" dirty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517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13  Vocabulary</a:t>
            </a:r>
            <a:r>
              <a:rPr lang="en-US" smtClean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ἀνήρ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ἀνδρός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man, husband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βασιλεύς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ἐως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δύναμις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εως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power, miracle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ματος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name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πᾶς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πᾶσα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πᾶν</a:t>
            </a:r>
            <a:r>
              <a:rPr lang="en-US" dirty="0" smtClean="0">
                <a:cs typeface="Times New Roman" panose="02020603050405020304" pitchFamily="18" charset="0"/>
              </a:rPr>
              <a:t>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each, every, all</a:t>
            </a:r>
          </a:p>
        </p:txBody>
      </p:sp>
    </p:spTree>
    <p:extLst>
      <p:ext uri="{BB962C8B-B14F-4D97-AF65-F5344CB8AC3E}">
        <p14:creationId xmlns:p14="http://schemas.microsoft.com/office/powerpoint/2010/main" val="349332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5" autoUpdateAnimBg="0"/>
    </p:bld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13  Vocabulary </a:t>
            </a:r>
            <a:r>
              <a:rPr lang="en-US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πατήρ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πατρός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father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πιστις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πίστεως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faith, belief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πνεῦμα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ατος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spirit, wind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σάρξ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σαρκός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flesh, body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ιτος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grace, kindness</a:t>
            </a:r>
          </a:p>
        </p:txBody>
      </p:sp>
    </p:spTree>
    <p:extLst>
      <p:ext uri="{BB962C8B-B14F-4D97-AF65-F5344CB8AC3E}">
        <p14:creationId xmlns:p14="http://schemas.microsoft.com/office/powerpoint/2010/main" val="105885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bldLvl="5" autoUpdateAnimBg="0"/>
    </p:bld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7467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14  Vocabulary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61722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αἷμα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ματος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τό</a:t>
            </a: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blood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αἴρω  </a:t>
            </a:r>
            <a:r>
              <a:rPr lang="en-US" altLang="en-US" dirty="0" smtClean="0">
                <a:cs typeface="Times New Roman" panose="02020603050405020304" pitchFamily="18" charset="0"/>
              </a:rPr>
              <a:t>  		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I raise,  take up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διδάσκω  </a:t>
            </a:r>
            <a:r>
              <a:rPr lang="en-US" altLang="en-US" dirty="0" smtClean="0">
                <a:cs typeface="Times New Roman" panose="02020603050405020304" pitchFamily="18" charset="0"/>
              </a:rPr>
              <a:t>  	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I teach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ἴδιος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ον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one's own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καλός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ή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όν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good </a:t>
            </a:r>
          </a:p>
        </p:txBody>
      </p:sp>
    </p:spTree>
    <p:extLst>
      <p:ext uri="{BB962C8B-B14F-4D97-AF65-F5344CB8AC3E}">
        <p14:creationId xmlns:p14="http://schemas.microsoft.com/office/powerpoint/2010/main" val="380055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4" autoUpdateAnimBg="0"/>
    </p:bld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14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μέλλω</a:t>
            </a:r>
            <a:r>
              <a:rPr lang="en-US" altLang="en-US" dirty="0" smtClean="0">
                <a:cs typeface="Times New Roman" panose="02020603050405020304" pitchFamily="18" charset="0"/>
              </a:rPr>
              <a:t>  			  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I am about to, intend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ὁδός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ἡ</a:t>
            </a:r>
            <a:r>
              <a:rPr lang="en-US" altLang="en-US" dirty="0" smtClean="0">
                <a:cs typeface="Times New Roman" panose="02020603050405020304" pitchFamily="18" charset="0"/>
              </a:rPr>
              <a:t>   	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way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πολύς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πολλή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πολύ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much, many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σῶμα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ματος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τό</a:t>
            </a:r>
            <a:r>
              <a:rPr lang="en-US" altLang="en-US" dirty="0" smtClean="0">
                <a:cs typeface="Times New Roman" panose="02020603050405020304" pitchFamily="18" charset="0"/>
              </a:rPr>
              <a:t>    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body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ψυχή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ῆς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ἡ</a:t>
            </a:r>
            <a:r>
              <a:rPr lang="en-US" altLang="en-US" dirty="0" smtClean="0">
                <a:cs typeface="Times New Roman" panose="02020603050405020304" pitchFamily="18" charset="0"/>
              </a:rPr>
              <a:t>    	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soul, life </a:t>
            </a:r>
          </a:p>
        </p:txBody>
      </p:sp>
    </p:spTree>
    <p:extLst>
      <p:ext uri="{BB962C8B-B14F-4D97-AF65-F5344CB8AC3E}">
        <p14:creationId xmlns:p14="http://schemas.microsoft.com/office/powerpoint/2010/main" val="193673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4" autoUpdateAnimBg="0"/>
    </p:bld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2725"/>
            <a:ext cx="7772400" cy="701675"/>
          </a:xfrm>
        </p:spPr>
        <p:txBody>
          <a:bodyPr/>
          <a:lstStyle/>
          <a:p>
            <a:pPr>
              <a:defRPr/>
            </a:pPr>
            <a:r>
              <a:rPr lang="en-US" altLang="en-US" sz="4000" b="1" smtClean="0"/>
              <a:t> Chapter 15  Vocabulary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ἄλλος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η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ο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other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ἄρτος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ὁ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bread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δεῖ 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it is necessary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ἐξουσία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ας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4000" dirty="0">
                <a:cs typeface="Times New Roman" panose="02020603050405020304" pitchFamily="18" charset="0"/>
              </a:rPr>
              <a:t>ἡ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authority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ἕτερος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α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ον</a:t>
            </a:r>
            <a:endParaRPr lang="en-US" altLang="en-US" sz="36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different </a:t>
            </a:r>
          </a:p>
        </p:txBody>
      </p:sp>
    </p:spTree>
    <p:extLst>
      <p:ext uri="{BB962C8B-B14F-4D97-AF65-F5344CB8AC3E}">
        <p14:creationId xmlns:p14="http://schemas.microsoft.com/office/powerpoint/2010/main" val="410385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5" autoUpdateAnimBg="0"/>
    </p:bld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b="1" smtClean="0"/>
              <a:t>Chapter 15  </a:t>
            </a:r>
            <a:r>
              <a:rPr lang="en-US" altLang="en-US" sz="4000" b="1" smtClean="0"/>
              <a:t>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2038" y="1447800"/>
            <a:ext cx="7769225" cy="50276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ἔτι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yet, still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ὀφθαλμός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οῦ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ὁ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eye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τέκνον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τό</a:t>
            </a:r>
            <a:endParaRPr lang="en-US" altLang="en-US" sz="3600" dirty="0" smtClean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child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τόπος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ὁ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place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φῶς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φωτός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τό 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light 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 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76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</p:bld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2725"/>
            <a:ext cx="7772400" cy="701675"/>
          </a:xfrm>
        </p:spPr>
        <p:txBody>
          <a:bodyPr/>
          <a:lstStyle/>
          <a:p>
            <a:pPr>
              <a:defRPr/>
            </a:pPr>
            <a:r>
              <a:rPr lang="en-US" altLang="en-US" sz="4000" b="1" dirty="0" smtClean="0"/>
              <a:t> Chapter 1</a:t>
            </a:r>
            <a:r>
              <a:rPr lang="el-GR" altLang="en-US" sz="4000" b="1" dirty="0" smtClean="0"/>
              <a:t>6</a:t>
            </a:r>
            <a:r>
              <a:rPr lang="en-US" altLang="en-US" sz="4000" b="1" dirty="0" smtClean="0"/>
              <a:t>  Vocabulary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αἰων, -ῶνος, ὁ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Age, eternity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ἀλλήλων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one another 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smtClean="0">
                <a:latin typeface="+mj-lt"/>
                <a:cs typeface="Times New Roman" panose="02020603050405020304" pitchFamily="18" charset="0"/>
              </a:rPr>
              <a:t>ἀρχιερεύς</a:t>
            </a: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, -έως, ὁ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High priest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γυνή</a:t>
            </a:r>
            <a:r>
              <a:rPr lang="en-US" altLang="en-US" sz="4000" dirty="0" smtClean="0">
                <a:latin typeface="+mj-lt"/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αικός</a:t>
            </a:r>
            <a:r>
              <a:rPr lang="en-US" altLang="en-US" sz="40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4000" dirty="0">
                <a:latin typeface="+mj-lt"/>
                <a:cs typeface="Times New Roman" panose="02020603050405020304" pitchFamily="18" charset="0"/>
              </a:rPr>
              <a:t>ἡ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woman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δύναμαι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I can, am able </a:t>
            </a:r>
          </a:p>
        </p:txBody>
      </p:sp>
    </p:spTree>
    <p:extLst>
      <p:ext uri="{BB962C8B-B14F-4D97-AF65-F5344CB8AC3E}">
        <p14:creationId xmlns:p14="http://schemas.microsoft.com/office/powerpoint/2010/main" val="14587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5" autoUpdateAnimBg="0"/>
    </p:bld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b="1" dirty="0" smtClean="0"/>
              <a:t>Chapter 16  </a:t>
            </a:r>
            <a:r>
              <a:rPr lang="en-US" altLang="en-US" sz="4000" b="1" dirty="0" smtClean="0"/>
              <a:t>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2038" y="1447800"/>
            <a:ext cx="7769225" cy="50276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ἔθνος, -ους, τό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nation  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ὅσος, -η, -ον 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as great as </a:t>
            </a:r>
            <a:r>
              <a:rPr lang="en-US" altLang="en-US" sz="2800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πόλις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εως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ἡ 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city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τέ   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And, and so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χείρ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χειρός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ἡ  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hand </a:t>
            </a:r>
            <a:r>
              <a:rPr lang="en-US" altLang="en-US" sz="28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61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5794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latin typeface="Times" pitchFamily="18" charset="0"/>
              </a:rPr>
              <a:t>Demonstrative and Relative Pronouns Summary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ἐκεῖνος</a:t>
            </a:r>
            <a:r>
              <a:rPr lang="en-US" dirty="0" smtClean="0">
                <a:cs typeface="Times New Roman" panose="02020603050405020304" pitchFamily="18" charset="0"/>
              </a:rPr>
              <a:t>,      </a:t>
            </a:r>
            <a:r>
              <a:rPr lang="el-GR" dirty="0" smtClean="0">
                <a:cs typeface="Times New Roman" panose="02020603050405020304" pitchFamily="18" charset="0"/>
              </a:rPr>
              <a:t>ἐκείνη</a:t>
            </a:r>
            <a:r>
              <a:rPr lang="en-US" dirty="0" smtClean="0">
                <a:cs typeface="Times New Roman" panose="02020603050405020304" pitchFamily="18" charset="0"/>
              </a:rPr>
              <a:t>,        </a:t>
            </a:r>
            <a:r>
              <a:rPr lang="el-GR" dirty="0" smtClean="0">
                <a:cs typeface="Times New Roman" panose="02020603050405020304" pitchFamily="18" charset="0"/>
              </a:rPr>
              <a:t>ἐκεῖνο</a:t>
            </a:r>
            <a:r>
              <a:rPr lang="en-US" dirty="0" smtClean="0">
                <a:cs typeface="Times New Roman" panose="02020603050405020304" pitchFamily="18" charset="0"/>
              </a:rPr>
              <a:t>  = that</a:t>
            </a:r>
          </a:p>
          <a:p>
            <a:pPr eaLnBrk="1" hangingPunct="1">
              <a:defRPr/>
            </a:pPr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οὗτος</a:t>
            </a:r>
            <a:r>
              <a:rPr lang="en-US" dirty="0" smtClean="0">
                <a:cs typeface="Times New Roman" panose="02020603050405020304" pitchFamily="18" charset="0"/>
              </a:rPr>
              <a:t>,        </a:t>
            </a:r>
            <a:r>
              <a:rPr lang="el-GR" dirty="0" smtClean="0">
                <a:cs typeface="Times New Roman" panose="02020603050405020304" pitchFamily="18" charset="0"/>
              </a:rPr>
              <a:t>αὕτη</a:t>
            </a:r>
            <a:r>
              <a:rPr lang="en-US" dirty="0" smtClean="0">
                <a:cs typeface="Times New Roman" panose="02020603050405020304" pitchFamily="18" charset="0"/>
              </a:rPr>
              <a:t>,         </a:t>
            </a:r>
            <a:r>
              <a:rPr lang="el-GR" dirty="0" smtClean="0">
                <a:cs typeface="Times New Roman" panose="02020603050405020304" pitchFamily="18" charset="0"/>
              </a:rPr>
              <a:t> τοῦτο</a:t>
            </a:r>
            <a:r>
              <a:rPr lang="en-US" dirty="0" smtClean="0">
                <a:cs typeface="Times New Roman" panose="02020603050405020304" pitchFamily="18" charset="0"/>
              </a:rPr>
              <a:t/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l-GR" dirty="0" smtClean="0">
                <a:cs typeface="Times New Roman" panose="02020603050405020304" pitchFamily="18" charset="0"/>
              </a:rPr>
              <a:t>τούτου</a:t>
            </a:r>
            <a:r>
              <a:rPr lang="en-US" dirty="0" smtClean="0">
                <a:cs typeface="Times New Roman" panose="02020603050405020304" pitchFamily="18" charset="0"/>
              </a:rPr>
              <a:t>,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ταύτης</a:t>
            </a:r>
            <a:r>
              <a:rPr lang="en-US" dirty="0" smtClean="0">
                <a:cs typeface="Times New Roman" panose="02020603050405020304" pitchFamily="18" charset="0"/>
              </a:rPr>
              <a:t>,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τούτου</a:t>
            </a:r>
            <a:r>
              <a:rPr lang="en-US" dirty="0" smtClean="0">
                <a:cs typeface="Times New Roman" panose="02020603050405020304" pitchFamily="18" charset="0"/>
              </a:rPr>
              <a:t> = this</a:t>
            </a:r>
          </a:p>
          <a:p>
            <a:pPr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ὅς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cs typeface="Times New Roman" panose="02020603050405020304" pitchFamily="18" charset="0"/>
              </a:rPr>
              <a:t> ἥ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cs typeface="Times New Roman" panose="02020603050405020304" pitchFamily="18" charset="0"/>
              </a:rPr>
              <a:t>ὅ</a:t>
            </a:r>
            <a:r>
              <a:rPr lang="en-US" dirty="0" smtClean="0">
                <a:cs typeface="Times New Roman" panose="02020603050405020304" pitchFamily="18" charset="0"/>
              </a:rPr>
              <a:t>      = Relative (who, which)</a:t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οὗ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ἧς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οὗ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607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17 Vocabulary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εἰ </a:t>
            </a:r>
            <a:r>
              <a:rPr lang="en-US" dirty="0" smtClean="0">
                <a:latin typeface="+mj-lt"/>
              </a:rPr>
              <a:t> 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if, that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ἐσθίω </a:t>
            </a:r>
            <a:r>
              <a:rPr lang="en-US" dirty="0" smtClean="0">
                <a:latin typeface="+mj-lt"/>
              </a:rPr>
              <a:t>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eat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ζάω  </a:t>
            </a:r>
            <a:r>
              <a:rPr lang="en-US" dirty="0" smtClean="0">
                <a:latin typeface="+mj-lt"/>
              </a:rPr>
              <a:t>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live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ζητέω  </a:t>
            </a:r>
            <a:r>
              <a:rPr lang="en-US" dirty="0" smtClean="0">
                <a:latin typeface="+mj-lt"/>
              </a:rPr>
              <a:t>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seek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ἤ </a:t>
            </a:r>
            <a:r>
              <a:rPr lang="en-US" dirty="0" smtClean="0">
                <a:latin typeface="+mj-lt"/>
              </a:rPr>
              <a:t>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or, either </a:t>
            </a:r>
          </a:p>
        </p:txBody>
      </p:sp>
    </p:spTree>
    <p:extLst>
      <p:ext uri="{BB962C8B-B14F-4D97-AF65-F5344CB8AC3E}">
        <p14:creationId xmlns:p14="http://schemas.microsoft.com/office/powerpoint/2010/main" val="306955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bldLvl="4" autoUpdateAnimBg="0"/>
    </p:bld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17 Vocabulary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καλέω    </a:t>
            </a:r>
            <a:r>
              <a:rPr lang="en-US" dirty="0" smtClean="0">
                <a:latin typeface="+mj-lt"/>
              </a:rPr>
              <a:t>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call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λαλέω   </a:t>
            </a:r>
            <a:r>
              <a:rPr lang="en-US" dirty="0" smtClean="0">
                <a:latin typeface="+mj-lt"/>
              </a:rPr>
              <a:t>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speak, say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παρακαλέω  </a:t>
            </a:r>
            <a:r>
              <a:rPr lang="en-US" dirty="0" smtClean="0">
                <a:latin typeface="+mj-lt"/>
              </a:rPr>
              <a:t>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urge, exhort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πληρόω  </a:t>
            </a:r>
            <a:r>
              <a:rPr lang="en-US" dirty="0" smtClean="0">
                <a:latin typeface="+mj-lt"/>
              </a:rPr>
              <a:t>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fill, complete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ποιέω   </a:t>
            </a:r>
            <a:r>
              <a:rPr lang="en-US" dirty="0" smtClean="0">
                <a:latin typeface="+mj-lt"/>
              </a:rPr>
              <a:t>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do, make </a:t>
            </a:r>
          </a:p>
          <a:p>
            <a:pPr eaLnBrk="1" hangingPunct="1"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3099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4" autoUpdateAnimBg="0"/>
    </p:bld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5943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18 Vocabulary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4572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genna&lt;w  </a:t>
            </a:r>
          </a:p>
          <a:p>
            <a:pPr eaLnBrk="1" hangingPunct="1">
              <a:defRPr/>
            </a:pPr>
            <a:r>
              <a:rPr lang="en-US" b="1" smtClean="0"/>
              <a:t>        I beget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dikaiosu&lt;nh,  -hj,  h[  </a:t>
            </a:r>
          </a:p>
          <a:p>
            <a:pPr eaLnBrk="1" hangingPunct="1">
              <a:defRPr/>
            </a:pPr>
            <a:r>
              <a:rPr lang="en-US" b="1" smtClean="0"/>
              <a:t>        righteousness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e]a&lt;n  </a:t>
            </a:r>
          </a:p>
          <a:p>
            <a:pPr eaLnBrk="1" hangingPunct="1">
              <a:defRPr/>
            </a:pPr>
            <a:r>
              <a:rPr lang="en-US" b="1" smtClean="0"/>
              <a:t>        if, when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ei]rh&lt;nh,  -hj,  h[   </a:t>
            </a:r>
          </a:p>
          <a:p>
            <a:pPr eaLnBrk="1" hangingPunct="1">
              <a:defRPr/>
            </a:pPr>
            <a:r>
              <a:rPr lang="en-US" b="1" smtClean="0"/>
              <a:t>       peace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oi#da  </a:t>
            </a:r>
          </a:p>
          <a:p>
            <a:pPr eaLnBrk="1" hangingPunct="1">
              <a:defRPr/>
            </a:pPr>
            <a:r>
              <a:rPr lang="en-US" b="1" smtClean="0"/>
              <a:t>       I know  </a:t>
            </a:r>
          </a:p>
        </p:txBody>
      </p:sp>
    </p:spTree>
    <p:extLst>
      <p:ext uri="{BB962C8B-B14F-4D97-AF65-F5344CB8AC3E}">
        <p14:creationId xmlns:p14="http://schemas.microsoft.com/office/powerpoint/2010/main" val="293215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6248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18 Vocabulary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45720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Greekth" pitchFamily="18" charset="0"/>
              </a:rPr>
              <a:t>oi]</a:t>
            </a:r>
            <a:r>
              <a:rPr lang="en-US" dirty="0" err="1" smtClean="0">
                <a:latin typeface="Greekth" pitchFamily="18" charset="0"/>
              </a:rPr>
              <a:t>ki</a:t>
            </a:r>
            <a:r>
              <a:rPr lang="en-US" dirty="0" smtClean="0">
                <a:latin typeface="Greekth" pitchFamily="18" charset="0"/>
              </a:rPr>
              <a:t>&lt;a,  -</a:t>
            </a:r>
            <a:r>
              <a:rPr lang="en-US" dirty="0" err="1" smtClean="0">
                <a:latin typeface="Greekth" pitchFamily="18" charset="0"/>
              </a:rPr>
              <a:t>aj</a:t>
            </a:r>
            <a:r>
              <a:rPr lang="en-US" dirty="0" smtClean="0">
                <a:latin typeface="Greekth" pitchFamily="18" charset="0"/>
              </a:rPr>
              <a:t>,  h[   </a:t>
            </a:r>
          </a:p>
          <a:p>
            <a:pPr eaLnBrk="1" hangingPunct="1">
              <a:defRPr/>
            </a:pPr>
            <a:r>
              <a:rPr lang="en-US" b="1" dirty="0" smtClean="0"/>
              <a:t>       house  </a:t>
            </a:r>
          </a:p>
          <a:p>
            <a:pPr eaLnBrk="1" hangingPunct="1">
              <a:defRPr/>
            </a:pPr>
            <a:r>
              <a:rPr lang="en-US" dirty="0" smtClean="0">
                <a:latin typeface="Greekth" pitchFamily="18" charset="0"/>
              </a:rPr>
              <a:t>o[</a:t>
            </a:r>
            <a:r>
              <a:rPr lang="en-US" dirty="0" err="1" smtClean="0">
                <a:latin typeface="Greekth" pitchFamily="18" charset="0"/>
              </a:rPr>
              <a:t>ra</a:t>
            </a:r>
            <a:r>
              <a:rPr lang="en-US" dirty="0" smtClean="0">
                <a:latin typeface="Greekth" pitchFamily="18" charset="0"/>
              </a:rPr>
              <a:t>&lt;w  </a:t>
            </a:r>
          </a:p>
          <a:p>
            <a:pPr eaLnBrk="1" hangingPunct="1">
              <a:defRPr/>
            </a:pPr>
            <a:r>
              <a:rPr lang="en-US" b="1" dirty="0" smtClean="0"/>
              <a:t>       I see 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peripate</a:t>
            </a:r>
            <a:r>
              <a:rPr lang="en-US" dirty="0" smtClean="0">
                <a:latin typeface="Greekth" pitchFamily="18" charset="0"/>
              </a:rPr>
              <a:t>&lt;w  </a:t>
            </a:r>
          </a:p>
          <a:p>
            <a:pPr eaLnBrk="1" hangingPunct="1">
              <a:defRPr/>
            </a:pPr>
            <a:r>
              <a:rPr lang="en-US" b="1" dirty="0" smtClean="0"/>
              <a:t>       I walk 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pw?j</a:t>
            </a:r>
            <a:r>
              <a:rPr lang="en-US" dirty="0" smtClean="0">
                <a:latin typeface="Greekth" pitchFamily="18" charset="0"/>
              </a:rPr>
              <a:t>   </a:t>
            </a:r>
          </a:p>
          <a:p>
            <a:pPr eaLnBrk="1" hangingPunct="1">
              <a:defRPr/>
            </a:pPr>
            <a:r>
              <a:rPr lang="en-US" b="1" dirty="0" smtClean="0"/>
              <a:t>       how? 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fobe</a:t>
            </a:r>
            <a:r>
              <a:rPr lang="en-US" dirty="0" smtClean="0">
                <a:latin typeface="Greekth" pitchFamily="18" charset="0"/>
              </a:rPr>
              <a:t>&lt;</a:t>
            </a:r>
            <a:r>
              <a:rPr lang="en-US" dirty="0" err="1" smtClean="0">
                <a:latin typeface="Greekth" pitchFamily="18" charset="0"/>
              </a:rPr>
              <a:t>omai</a:t>
            </a:r>
            <a:r>
              <a:rPr lang="en-US" dirty="0" smtClean="0">
                <a:latin typeface="Greekth" pitchFamily="18" charset="0"/>
              </a:rPr>
              <a:t>  </a:t>
            </a:r>
          </a:p>
          <a:p>
            <a:pPr eaLnBrk="1" hangingPunct="1">
              <a:defRPr/>
            </a:pPr>
            <a:r>
              <a:rPr lang="en-US" b="1" dirty="0" smtClean="0"/>
              <a:t>       I fear </a:t>
            </a: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122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utoUpdateAnimBg="0"/>
    </p:bld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6324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19 Vocabulary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ἀκολουθέω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follow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ἐνώπιον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before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θάλασσα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ης</a:t>
            </a:r>
            <a:r>
              <a:rPr lang="en-US" dirty="0" smtClean="0">
                <a:latin typeface="+mj-lt"/>
              </a:rPr>
              <a:t>, </a:t>
            </a:r>
            <a:r>
              <a:rPr lang="el-GR" dirty="0" smtClean="0">
                <a:latin typeface="+mj-lt"/>
              </a:rPr>
              <a:t>ἡ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sea,  lake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κάθημαι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sit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καιρός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οῦ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time </a:t>
            </a:r>
          </a:p>
        </p:txBody>
      </p:sp>
    </p:spTree>
    <p:extLst>
      <p:ext uri="{BB962C8B-B14F-4D97-AF65-F5344CB8AC3E}">
        <p14:creationId xmlns:p14="http://schemas.microsoft.com/office/powerpoint/2010/main" val="148349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6096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19 Vocabulary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οὔτε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and not, nor, neither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πίπτω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fall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πούς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ποδός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foot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προσέρχομαι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come/go to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προσεύχομαι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pray </a:t>
            </a:r>
          </a:p>
        </p:txBody>
      </p:sp>
    </p:spTree>
    <p:extLst>
      <p:ext uri="{BB962C8B-B14F-4D97-AF65-F5344CB8AC3E}">
        <p14:creationId xmlns:p14="http://schemas.microsoft.com/office/powerpoint/2010/main" val="24984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27088"/>
            <a:ext cx="7772400" cy="7080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cs typeface="Times New Roman" panose="02020603050405020304" pitchFamily="18" charset="0"/>
              </a:rPr>
              <a:t>Imperfect Active Paradigm of</a:t>
            </a:r>
            <a:r>
              <a:rPr lang="en-US" sz="4000" dirty="0" smtClean="0">
                <a:cs typeface="Times New Roman" panose="02020603050405020304" pitchFamily="18" charset="0"/>
              </a:rPr>
              <a:t> </a:t>
            </a:r>
            <a:r>
              <a:rPr lang="el-GR" sz="4000" dirty="0" smtClean="0">
                <a:cs typeface="Times New Roman" panose="02020603050405020304" pitchFamily="18" charset="0"/>
              </a:rPr>
              <a:t>λύω</a:t>
            </a:r>
            <a:endParaRPr lang="en-US" sz="4000" dirty="0" smtClean="0"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8256588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Chant</a:t>
            </a:r>
            <a:r>
              <a:rPr lang="en-US" sz="2000" dirty="0" smtClean="0">
                <a:cs typeface="Times New Roman" panose="02020603050405020304" pitchFamily="18" charset="0"/>
              </a:rPr>
              <a:t>:  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ἐλυον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ν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ς</a:t>
            </a:r>
            <a:r>
              <a:rPr lang="en-US" dirty="0" smtClean="0">
                <a:cs typeface="Times New Roman" panose="02020603050405020304" pitchFamily="18" charset="0"/>
              </a:rPr>
              <a:t>,   </a:t>
            </a:r>
            <a:r>
              <a:rPr lang="el-GR" dirty="0" smtClean="0">
                <a:cs typeface="Times New Roman" panose="02020603050405020304" pitchFamily="18" charset="0"/>
              </a:rPr>
              <a:t>ε</a:t>
            </a:r>
            <a:r>
              <a:rPr lang="en-US" dirty="0" smtClean="0">
                <a:cs typeface="Times New Roman" panose="02020603050405020304" pitchFamily="18" charset="0"/>
              </a:rPr>
              <a:t>,     </a:t>
            </a:r>
            <a:r>
              <a:rPr lang="el-GR" dirty="0" smtClean="0">
                <a:cs typeface="Times New Roman" panose="02020603050405020304" pitchFamily="18" charset="0"/>
              </a:rPr>
              <a:t>μεν</a:t>
            </a:r>
            <a:r>
              <a:rPr lang="en-US" dirty="0" smtClean="0">
                <a:cs typeface="Times New Roman" panose="02020603050405020304" pitchFamily="18" charset="0"/>
              </a:rPr>
              <a:t>,   </a:t>
            </a:r>
            <a:r>
              <a:rPr lang="el-GR" dirty="0" smtClean="0">
                <a:cs typeface="Times New Roman" panose="02020603050405020304" pitchFamily="18" charset="0"/>
              </a:rPr>
              <a:t>τε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ν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dirty="0" smtClean="0">
                <a:cs typeface="Times New Roman" panose="02020603050405020304" pitchFamily="18" charset="0"/>
              </a:rPr>
              <a:t>I was loosing, …</a:t>
            </a:r>
          </a:p>
        </p:txBody>
      </p:sp>
    </p:spTree>
    <p:extLst>
      <p:ext uri="{BB962C8B-B14F-4D97-AF65-F5344CB8AC3E}">
        <p14:creationId xmlns:p14="http://schemas.microsoft.com/office/powerpoint/2010/main" val="305120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9725"/>
            <a:ext cx="83058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cs typeface="Times New Roman" panose="02020603050405020304" pitchFamily="18" charset="0"/>
              </a:rPr>
              <a:t>Imperfect Middle/Passive (IM/PI)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256588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Chant</a:t>
            </a:r>
            <a:r>
              <a:rPr lang="en-US" dirty="0" smtClean="0">
                <a:cs typeface="Times New Roman" panose="02020603050405020304" pitchFamily="18" charset="0"/>
              </a:rPr>
              <a:t>:    </a:t>
            </a:r>
            <a:r>
              <a:rPr lang="el-GR" dirty="0" smtClean="0">
                <a:cs typeface="Times New Roman" panose="02020603050405020304" pitchFamily="18" charset="0"/>
              </a:rPr>
              <a:t>ἐλυόμην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dirty="0" smtClean="0">
                <a:cs typeface="Times New Roman" panose="02020603050405020304" pitchFamily="18" charset="0"/>
              </a:rPr>
              <a:t>                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ετο</a:t>
            </a:r>
            <a:r>
              <a:rPr lang="en-US" dirty="0" smtClean="0">
                <a:cs typeface="Times New Roman" panose="02020603050405020304" pitchFamily="18" charset="0"/>
              </a:rPr>
              <a:t>,     </a:t>
            </a:r>
            <a:r>
              <a:rPr lang="el-GR" dirty="0" smtClean="0">
                <a:cs typeface="Times New Roman" panose="02020603050405020304" pitchFamily="18" charset="0"/>
              </a:rPr>
              <a:t>ομεθα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εσθε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οντο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</a:t>
            </a:r>
            <a:r>
              <a:rPr lang="en-US" sz="2800" b="1" dirty="0">
                <a:cs typeface="Times New Roman" panose="02020603050405020304" pitchFamily="18" charset="0"/>
              </a:rPr>
              <a:t>was being loosed </a:t>
            </a:r>
            <a:endParaRPr lang="en-US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18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Second Aorist Active Chant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ἔλαβον</a:t>
            </a:r>
            <a:r>
              <a:rPr lang="en-US" altLang="en-US" dirty="0" smtClean="0"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         </a:t>
            </a:r>
            <a:r>
              <a:rPr lang="el-GR" altLang="en-US" dirty="0" smtClean="0">
                <a:cs typeface="Times New Roman" panose="02020603050405020304" pitchFamily="18" charset="0"/>
              </a:rPr>
              <a:t>ν</a:t>
            </a:r>
            <a:r>
              <a:rPr lang="en-US" altLang="en-US" dirty="0" smtClean="0">
                <a:cs typeface="Times New Roman" panose="02020603050405020304" pitchFamily="18" charset="0"/>
              </a:rPr>
              <a:t>,   </a:t>
            </a:r>
            <a:r>
              <a:rPr lang="el-GR" altLang="en-US" dirty="0" smtClean="0">
                <a:cs typeface="Times New Roman" panose="02020603050405020304" pitchFamily="18" charset="0"/>
              </a:rPr>
              <a:t>σ</a:t>
            </a:r>
            <a:r>
              <a:rPr lang="en-US" altLang="en-US" dirty="0" smtClean="0">
                <a:cs typeface="Times New Roman" panose="02020603050405020304" pitchFamily="18" charset="0"/>
              </a:rPr>
              <a:t>,    </a:t>
            </a:r>
            <a:r>
              <a:rPr lang="el-GR" altLang="en-US" dirty="0" smtClean="0">
                <a:cs typeface="Times New Roman" panose="02020603050405020304" pitchFamily="18" charset="0"/>
              </a:rPr>
              <a:t>ε</a:t>
            </a:r>
            <a:r>
              <a:rPr lang="en-US" altLang="en-US" dirty="0" smtClean="0">
                <a:cs typeface="Times New Roman" panose="02020603050405020304" pitchFamily="18" charset="0"/>
              </a:rPr>
              <a:t>,   </a:t>
            </a:r>
            <a:r>
              <a:rPr lang="el-GR" altLang="en-US" dirty="0" smtClean="0">
                <a:cs typeface="Times New Roman" panose="02020603050405020304" pitchFamily="18" charset="0"/>
              </a:rPr>
              <a:t>μεν</a:t>
            </a:r>
            <a:r>
              <a:rPr lang="en-US" altLang="en-US" dirty="0" smtClean="0">
                <a:cs typeface="Times New Roman" panose="02020603050405020304" pitchFamily="18" charset="0"/>
              </a:rPr>
              <a:t>,    </a:t>
            </a:r>
            <a:r>
              <a:rPr lang="el-GR" altLang="en-US" dirty="0" smtClean="0">
                <a:cs typeface="Times New Roman" panose="02020603050405020304" pitchFamily="18" charset="0"/>
              </a:rPr>
              <a:t>τε</a:t>
            </a:r>
            <a:r>
              <a:rPr lang="en-US" altLang="en-US" dirty="0" smtClean="0">
                <a:cs typeface="Times New Roman" panose="02020603050405020304" pitchFamily="18" charset="0"/>
              </a:rPr>
              <a:t>,    </a:t>
            </a:r>
            <a:r>
              <a:rPr lang="el-GR" altLang="en-US" dirty="0" smtClean="0">
                <a:cs typeface="Times New Roman" panose="02020603050405020304" pitchFamily="18" charset="0"/>
              </a:rPr>
              <a:t>ν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4800" b="1" smtClean="0"/>
              <a:t>Warm-ups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Second Aorist Middle Chant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ἐγενόμην</a:t>
            </a:r>
            <a:r>
              <a:rPr lang="en-US" altLang="en-US" dirty="0" smtClean="0"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        -</a:t>
            </a:r>
            <a:r>
              <a:rPr lang="el-GR" altLang="en-US" dirty="0" smtClean="0"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ετο</a:t>
            </a:r>
            <a:r>
              <a:rPr lang="en-US" altLang="en-US" dirty="0" smtClean="0">
                <a:cs typeface="Times New Roman" panose="02020603050405020304" pitchFamily="18" charset="0"/>
              </a:rPr>
              <a:t>,     -</a:t>
            </a:r>
            <a:r>
              <a:rPr lang="el-GR" altLang="en-US" dirty="0" smtClean="0">
                <a:cs typeface="Times New Roman" panose="02020603050405020304" pitchFamily="18" charset="0"/>
              </a:rPr>
              <a:t>ομεθα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εσθε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οντο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8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27088"/>
            <a:ext cx="7772400" cy="7080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 dirty="0" smtClean="0">
                <a:cs typeface="Times New Roman" panose="02020603050405020304" pitchFamily="18" charset="0"/>
              </a:rPr>
              <a:t>Aorist Stem Changes -- 8 to know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ἔρχομαι</a:t>
            </a:r>
            <a:r>
              <a:rPr lang="en-US" altLang="en-US" dirty="0" smtClean="0">
                <a:cs typeface="Times New Roman" pitchFamily="18" charset="0"/>
              </a:rPr>
              <a:t>  ==  </a:t>
            </a:r>
            <a:r>
              <a:rPr lang="el-GR" altLang="en-US" dirty="0" smtClean="0">
                <a:cs typeface="Times New Roman" pitchFamily="18" charset="0"/>
              </a:rPr>
              <a:t>ἦλθον</a:t>
            </a:r>
            <a:r>
              <a:rPr lang="en-US" altLang="en-US" dirty="0" smtClean="0">
                <a:cs typeface="Times New Roman" pitchFamily="18" charset="0"/>
              </a:rPr>
              <a:t>   </a:t>
            </a:r>
            <a:r>
              <a:rPr lang="en-US" altLang="en-US" b="1" dirty="0" smtClean="0">
                <a:cs typeface="Times New Roman" pitchFamily="18" charset="0"/>
              </a:rPr>
              <a:t>(I came, went)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βλέπω</a:t>
            </a:r>
            <a:r>
              <a:rPr lang="en-US" altLang="en-US" dirty="0" smtClean="0">
                <a:cs typeface="Times New Roman" pitchFamily="18" charset="0"/>
              </a:rPr>
              <a:t>  ==  </a:t>
            </a:r>
            <a:r>
              <a:rPr lang="el-GR" altLang="en-US" dirty="0" smtClean="0">
                <a:cs typeface="Times New Roman" pitchFamily="18" charset="0"/>
              </a:rPr>
              <a:t>εἶδον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saw)</a:t>
            </a:r>
            <a:r>
              <a:rPr lang="en-US" altLang="en-US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λέγω</a:t>
            </a:r>
            <a:r>
              <a:rPr lang="en-US" altLang="en-US" dirty="0" smtClean="0">
                <a:cs typeface="Times New Roman" pitchFamily="18" charset="0"/>
              </a:rPr>
              <a:t>  ==  </a:t>
            </a:r>
            <a:r>
              <a:rPr lang="el-GR" altLang="en-US" dirty="0" smtClean="0">
                <a:cs typeface="Times New Roman" pitchFamily="18" charset="0"/>
              </a:rPr>
              <a:t>εἶπον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said) </a:t>
            </a:r>
            <a:r>
              <a:rPr lang="en-US" altLang="en-US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γίνομαι</a:t>
            </a:r>
            <a:r>
              <a:rPr lang="en-US" altLang="en-US" dirty="0" smtClean="0">
                <a:cs typeface="Times New Roman" pitchFamily="18" charset="0"/>
              </a:rPr>
              <a:t>  ==  </a:t>
            </a:r>
            <a:r>
              <a:rPr lang="el-GR" altLang="en-US" dirty="0" smtClean="0">
                <a:cs typeface="Times New Roman" pitchFamily="18" charset="0"/>
              </a:rPr>
              <a:t>ἐγενόμην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became)</a:t>
            </a:r>
            <a:r>
              <a:rPr lang="en-US" altLang="en-US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γινώσκω</a:t>
            </a:r>
            <a:r>
              <a:rPr lang="en-US" altLang="en-US" dirty="0" smtClean="0">
                <a:cs typeface="Times New Roman" pitchFamily="18" charset="0"/>
              </a:rPr>
              <a:t> == </a:t>
            </a:r>
            <a:r>
              <a:rPr lang="el-GR" altLang="en-US" dirty="0" smtClean="0">
                <a:cs typeface="Times New Roman" pitchFamily="18" charset="0"/>
              </a:rPr>
              <a:t>ἔγνων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knew)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ἔχω</a:t>
            </a:r>
            <a:r>
              <a:rPr lang="en-US" altLang="en-US" dirty="0" smtClean="0">
                <a:cs typeface="Times New Roman" pitchFamily="18" charset="0"/>
              </a:rPr>
              <a:t> ==  </a:t>
            </a:r>
            <a:r>
              <a:rPr lang="el-GR" altLang="en-US" dirty="0" smtClean="0">
                <a:cs typeface="Times New Roman" pitchFamily="18" charset="0"/>
              </a:rPr>
              <a:t>ἔσχον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 I had) </a:t>
            </a:r>
            <a:r>
              <a:rPr lang="en-US" altLang="en-US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λαμβάνω</a:t>
            </a:r>
            <a:r>
              <a:rPr lang="en-US" altLang="en-US" dirty="0" smtClean="0">
                <a:cs typeface="Times New Roman" pitchFamily="18" charset="0"/>
              </a:rPr>
              <a:t> ==  </a:t>
            </a:r>
            <a:r>
              <a:rPr lang="el-GR" altLang="en-US" dirty="0" smtClean="0">
                <a:cs typeface="Times New Roman" pitchFamily="18" charset="0"/>
              </a:rPr>
              <a:t>ἔλαβον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took)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cs typeface="Times New Roman" pitchFamily="18" charset="0"/>
              </a:rPr>
              <a:t>εὑρίσκω </a:t>
            </a:r>
            <a:r>
              <a:rPr lang="en-US" altLang="en-US" dirty="0" smtClean="0">
                <a:cs typeface="Times New Roman" pitchFamily="18" charset="0"/>
              </a:rPr>
              <a:t> ==  </a:t>
            </a:r>
            <a:r>
              <a:rPr lang="el-GR" altLang="en-US" dirty="0" smtClean="0">
                <a:cs typeface="Times New Roman" pitchFamily="18" charset="0"/>
              </a:rPr>
              <a:t>εὗρον</a:t>
            </a:r>
            <a:r>
              <a:rPr lang="en-US" altLang="en-US" dirty="0" smtClean="0">
                <a:cs typeface="Times New Roman" pitchFamily="18" charset="0"/>
              </a:rPr>
              <a:t>  </a:t>
            </a:r>
            <a:r>
              <a:rPr lang="en-US" altLang="en-US" b="1" dirty="0" smtClean="0">
                <a:cs typeface="Times New Roman" pitchFamily="18" charset="0"/>
              </a:rPr>
              <a:t>(I found) </a:t>
            </a:r>
            <a:r>
              <a:rPr lang="en-US" altLang="en-US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1321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3050"/>
            <a:ext cx="77724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/>
              <a:t>1st Aorist Active Paradigm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Learn: </a:t>
            </a:r>
            <a:r>
              <a:rPr lang="el-GR" sz="2400" b="1" dirty="0">
                <a:cs typeface="Times New Roman" panose="02020603050405020304" pitchFamily="18" charset="0"/>
              </a:rPr>
              <a:t> </a:t>
            </a:r>
            <a:r>
              <a:rPr lang="el-GR" sz="4000" dirty="0" smtClean="0">
                <a:cs typeface="Times New Roman" panose="02020603050405020304" pitchFamily="18" charset="0"/>
              </a:rPr>
              <a:t>ἔλυσα</a:t>
            </a:r>
            <a:r>
              <a:rPr lang="en-US" sz="4000" dirty="0" smtClean="0">
                <a:cs typeface="Times New Roman" panose="02020603050405020304" pitchFamily="18" charset="0"/>
              </a:rPr>
              <a:t>:  I loosed…  </a:t>
            </a:r>
            <a:br>
              <a:rPr lang="en-US" sz="4000" dirty="0" smtClean="0">
                <a:cs typeface="Times New Roman" panose="02020603050405020304" pitchFamily="18" charset="0"/>
              </a:rPr>
            </a:br>
            <a:r>
              <a:rPr lang="en-US" sz="4000" dirty="0" smtClean="0">
                <a:cs typeface="Times New Roman" panose="02020603050405020304" pitchFamily="18" charset="0"/>
              </a:rPr>
              <a:t>         --,  </a:t>
            </a:r>
            <a:r>
              <a:rPr lang="el-GR" sz="4000" dirty="0" smtClean="0">
                <a:cs typeface="Times New Roman" panose="02020603050405020304" pitchFamily="18" charset="0"/>
              </a:rPr>
              <a:t>ς</a:t>
            </a:r>
            <a:r>
              <a:rPr lang="en-US" sz="4000" dirty="0" smtClean="0">
                <a:cs typeface="Times New Roman" panose="02020603050405020304" pitchFamily="18" charset="0"/>
              </a:rPr>
              <a:t>,  </a:t>
            </a:r>
            <a:r>
              <a:rPr lang="el-GR" sz="4000" dirty="0" smtClean="0">
                <a:cs typeface="Times New Roman" panose="02020603050405020304" pitchFamily="18" charset="0"/>
              </a:rPr>
              <a:t>ε</a:t>
            </a:r>
            <a:r>
              <a:rPr lang="en-US" sz="4000" dirty="0" smtClean="0">
                <a:cs typeface="Times New Roman" panose="02020603050405020304" pitchFamily="18" charset="0"/>
              </a:rPr>
              <a:t>,       </a:t>
            </a:r>
            <a:r>
              <a:rPr lang="el-GR" sz="4000" dirty="0" smtClean="0">
                <a:cs typeface="Times New Roman" panose="02020603050405020304" pitchFamily="18" charset="0"/>
              </a:rPr>
              <a:t>μεν</a:t>
            </a:r>
            <a:r>
              <a:rPr lang="en-US" sz="4000" dirty="0" smtClean="0">
                <a:cs typeface="Times New Roman" panose="02020603050405020304" pitchFamily="18" charset="0"/>
              </a:rPr>
              <a:t>,   </a:t>
            </a:r>
            <a:r>
              <a:rPr lang="el-GR" sz="4000" dirty="0" smtClean="0">
                <a:cs typeface="Times New Roman" panose="02020603050405020304" pitchFamily="18" charset="0"/>
              </a:rPr>
              <a:t>τε</a:t>
            </a:r>
            <a:r>
              <a:rPr lang="en-US" sz="4000" dirty="0" smtClean="0">
                <a:cs typeface="Times New Roman" panose="02020603050405020304" pitchFamily="18" charset="0"/>
              </a:rPr>
              <a:t>,   </a:t>
            </a:r>
            <a:r>
              <a:rPr lang="el-GR" sz="4000" dirty="0" smtClean="0">
                <a:cs typeface="Times New Roman" panose="02020603050405020304" pitchFamily="18" charset="0"/>
              </a:rPr>
              <a:t>ν</a:t>
            </a:r>
            <a:endParaRPr lang="en-US" sz="40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50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"/>
            <a:ext cx="77724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/>
              <a:t>1st Aorist Middle Paradigm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5344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cs typeface="Times New Roman" panose="02020603050405020304" pitchFamily="18" charset="0"/>
              </a:rPr>
              <a:t>Learn:</a:t>
            </a:r>
            <a:r>
              <a:rPr lang="en-US" sz="2400" b="1" dirty="0" smtClean="0">
                <a:cs typeface="Times New Roman" panose="02020603050405020304" pitchFamily="18" charset="0"/>
              </a:rPr>
              <a:t>  </a:t>
            </a:r>
            <a:r>
              <a:rPr lang="el-GR" sz="4000" dirty="0" smtClean="0">
                <a:cs typeface="Times New Roman" panose="02020603050405020304" pitchFamily="18" charset="0"/>
              </a:rPr>
              <a:t>ἐλυσάμην</a:t>
            </a:r>
            <a:r>
              <a:rPr lang="en-US" sz="4000" dirty="0" smtClean="0">
                <a:cs typeface="Times New Roman" panose="02020603050405020304" pitchFamily="18" charset="0"/>
              </a:rPr>
              <a:t>:  I loosed for myself</a:t>
            </a:r>
            <a:br>
              <a:rPr lang="en-US" sz="4000" dirty="0" smtClean="0">
                <a:cs typeface="Times New Roman" panose="02020603050405020304" pitchFamily="18" charset="0"/>
              </a:rPr>
            </a:br>
            <a:r>
              <a:rPr lang="en-US" sz="4000" dirty="0" smtClean="0">
                <a:cs typeface="Times New Roman" panose="02020603050405020304" pitchFamily="18" charset="0"/>
              </a:rPr>
              <a:t>  -</a:t>
            </a:r>
            <a:r>
              <a:rPr lang="el-GR" sz="4000" dirty="0" smtClean="0">
                <a:cs typeface="Times New Roman" panose="02020603050405020304" pitchFamily="18" charset="0"/>
              </a:rPr>
              <a:t>ω</a:t>
            </a:r>
            <a:r>
              <a:rPr 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sz="4000" dirty="0" smtClean="0">
                <a:cs typeface="Times New Roman" panose="02020603050405020304" pitchFamily="18" charset="0"/>
              </a:rPr>
              <a:t>ατο</a:t>
            </a:r>
            <a:r>
              <a:rPr lang="en-US" sz="4000" dirty="0" smtClean="0">
                <a:cs typeface="Times New Roman" panose="02020603050405020304" pitchFamily="18" charset="0"/>
              </a:rPr>
              <a:t>,    -</a:t>
            </a:r>
            <a:r>
              <a:rPr lang="el-GR" sz="4000" dirty="0" smtClean="0">
                <a:cs typeface="Times New Roman" panose="02020603050405020304" pitchFamily="18" charset="0"/>
              </a:rPr>
              <a:t>αμεθα</a:t>
            </a:r>
            <a:r>
              <a:rPr 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sz="4000" dirty="0" smtClean="0">
                <a:cs typeface="Times New Roman" panose="02020603050405020304" pitchFamily="18" charset="0"/>
              </a:rPr>
              <a:t>ασθε</a:t>
            </a:r>
            <a:r>
              <a:rPr 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sz="4000" dirty="0" smtClean="0">
                <a:cs typeface="Times New Roman" panose="02020603050405020304" pitchFamily="18" charset="0"/>
              </a:rPr>
              <a:t>αντο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591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382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 dirty="0" smtClean="0"/>
              <a:t>Chanting the Present </a:t>
            </a:r>
            <a:r>
              <a:rPr lang="en-US" altLang="en-US" sz="4000" b="1" dirty="0" err="1" smtClean="0"/>
              <a:t>Particple</a:t>
            </a:r>
            <a:r>
              <a:rPr lang="en-US" altLang="en-US" sz="4000" b="1" dirty="0" smtClean="0"/>
              <a:t> Chant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839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j-lt"/>
              </a:rPr>
              <a:t>Present  Active:  </a:t>
            </a:r>
            <a:r>
              <a:rPr lang="en-US" b="1" dirty="0" err="1" smtClean="0">
                <a:latin typeface="+mj-lt"/>
              </a:rPr>
              <a:t>ptc</a:t>
            </a:r>
            <a:r>
              <a:rPr lang="en-US" b="1" dirty="0" smtClean="0">
                <a:latin typeface="+mj-lt"/>
              </a:rPr>
              <a:t> = participle </a:t>
            </a:r>
          </a:p>
          <a:p>
            <a:pPr eaLnBrk="1" hangingPunct="1">
              <a:defRPr/>
            </a:pPr>
            <a:r>
              <a:rPr lang="en-US" b="1" dirty="0" smtClean="0">
                <a:latin typeface="+mj-lt"/>
              </a:rPr>
              <a:t>Nom</a:t>
            </a:r>
            <a:r>
              <a:rPr lang="en-US" dirty="0" smtClean="0">
                <a:latin typeface="+mj-lt"/>
              </a:rPr>
              <a:t>.       </a:t>
            </a:r>
            <a:r>
              <a:rPr lang="el-GR" dirty="0" smtClean="0">
                <a:latin typeface="+mj-lt"/>
              </a:rPr>
              <a:t>λύων  </a:t>
            </a:r>
            <a:r>
              <a:rPr lang="en-US" dirty="0" smtClean="0">
                <a:latin typeface="+mj-lt"/>
              </a:rPr>
              <a:t>          </a:t>
            </a:r>
            <a:r>
              <a:rPr lang="el-GR" dirty="0" smtClean="0">
                <a:latin typeface="+mj-lt"/>
              </a:rPr>
              <a:t>λύουσα  </a:t>
            </a:r>
            <a:r>
              <a:rPr lang="en-US" dirty="0" smtClean="0">
                <a:latin typeface="+mj-lt"/>
              </a:rPr>
              <a:t>       </a:t>
            </a:r>
            <a:r>
              <a:rPr lang="el-GR" dirty="0" smtClean="0">
                <a:latin typeface="+mj-lt"/>
              </a:rPr>
              <a:t>λῦον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b="1" dirty="0" smtClean="0">
                <a:latin typeface="+mj-lt"/>
              </a:rPr>
              <a:t>Gen</a:t>
            </a:r>
            <a:r>
              <a:rPr lang="en-US" dirty="0" smtClean="0">
                <a:latin typeface="+mj-lt"/>
              </a:rPr>
              <a:t>.        </a:t>
            </a:r>
            <a:r>
              <a:rPr lang="el-GR" dirty="0" smtClean="0">
                <a:latin typeface="+mj-lt"/>
              </a:rPr>
              <a:t>λύοντος  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λύουσης </a:t>
            </a:r>
            <a:r>
              <a:rPr lang="en-US" dirty="0" smtClean="0">
                <a:latin typeface="+mj-lt"/>
              </a:rPr>
              <a:t>      </a:t>
            </a:r>
            <a:r>
              <a:rPr lang="el-GR" dirty="0" smtClean="0">
                <a:latin typeface="+mj-lt"/>
              </a:rPr>
              <a:t>λύοντος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b="1" dirty="0" smtClean="0">
                <a:latin typeface="+mj-lt"/>
              </a:rPr>
              <a:t>Present  Middle/Passive</a:t>
            </a:r>
          </a:p>
          <a:p>
            <a:pPr eaLnBrk="1" hangingPunct="1">
              <a:defRPr/>
            </a:pPr>
            <a:r>
              <a:rPr lang="en-US" b="1" dirty="0" smtClean="0">
                <a:latin typeface="+mj-lt"/>
              </a:rPr>
              <a:t>Nom</a:t>
            </a:r>
            <a:r>
              <a:rPr lang="en-US" dirty="0" smtClean="0">
                <a:latin typeface="+mj-lt"/>
              </a:rPr>
              <a:t>.       </a:t>
            </a:r>
            <a:r>
              <a:rPr lang="el-GR" dirty="0" smtClean="0">
                <a:latin typeface="+mj-lt"/>
              </a:rPr>
              <a:t>λυόμενος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λυομένη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λυόμενον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b="1" dirty="0" smtClean="0">
                <a:latin typeface="+mj-lt"/>
              </a:rPr>
              <a:t>Gen</a:t>
            </a:r>
            <a:r>
              <a:rPr lang="en-US" dirty="0" smtClean="0">
                <a:latin typeface="+mj-lt"/>
              </a:rPr>
              <a:t>.        </a:t>
            </a:r>
            <a:r>
              <a:rPr lang="el-GR" dirty="0" smtClean="0">
                <a:latin typeface="+mj-lt"/>
              </a:rPr>
              <a:t>λυομένου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λυομένης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λυομένου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043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/>
              <a:t>Aorist Participle Chant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8392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First Aorist Active    3-1-3 (chant)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Nom.     </a:t>
            </a:r>
            <a:r>
              <a:rPr lang="el-GR" dirty="0" smtClean="0">
                <a:latin typeface="+mj-lt"/>
              </a:rPr>
              <a:t>λύσας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</a:t>
            </a:r>
            <a:r>
              <a:rPr lang="el-GR" dirty="0" smtClean="0">
                <a:latin typeface="+mj-lt"/>
              </a:rPr>
              <a:t>λύσασα   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λύσαν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Gen.      </a:t>
            </a:r>
            <a:r>
              <a:rPr lang="el-GR" dirty="0" smtClean="0">
                <a:latin typeface="+mj-lt"/>
              </a:rPr>
              <a:t>λύσαντος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λυσάσης  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λύσαντος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>
                <a:latin typeface="+mj-lt"/>
              </a:rPr>
              <a:t>Nom.    </a:t>
            </a:r>
            <a:r>
              <a:rPr lang="el-GR" dirty="0" smtClean="0">
                <a:latin typeface="+mj-lt"/>
              </a:rPr>
              <a:t>λυθείς    </a:t>
            </a:r>
            <a:r>
              <a:rPr lang="en-US" dirty="0" smtClean="0">
                <a:latin typeface="+mj-lt"/>
              </a:rPr>
              <a:t>       </a:t>
            </a:r>
            <a:r>
              <a:rPr lang="el-GR" dirty="0" smtClean="0">
                <a:latin typeface="+mj-lt"/>
              </a:rPr>
              <a:t>λυθεῖσα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 λυθέν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Gen.     </a:t>
            </a:r>
            <a:r>
              <a:rPr lang="el-GR" dirty="0" smtClean="0">
                <a:latin typeface="+mj-lt"/>
              </a:rPr>
              <a:t>λυθέντος 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λυθείσης 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λυθέντος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endParaRPr lang="en-US" dirty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First Aorist Middle    2-1-2 (non-chant)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Nom.    </a:t>
            </a:r>
            <a:r>
              <a:rPr lang="el-GR" dirty="0" smtClean="0">
                <a:latin typeface="+mj-lt"/>
              </a:rPr>
              <a:t>λυσάμενος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  λυσαμένη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λυσάμενον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Gen.     </a:t>
            </a:r>
            <a:r>
              <a:rPr lang="el-GR" dirty="0" smtClean="0">
                <a:latin typeface="+mj-lt"/>
              </a:rPr>
              <a:t>λυσαμένου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λυσαμένης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  λυσαμένου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3732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Perfect Participle Chant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Perfect  Active  Participles (know these)</a:t>
            </a:r>
            <a:r>
              <a:rPr lang="en-US" u="sng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         3         	     1     		     3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λελυκώς</a:t>
            </a:r>
            <a:r>
              <a:rPr lang="en-US" dirty="0" smtClean="0">
                <a:latin typeface="+mj-lt"/>
              </a:rPr>
              <a:t> 	</a:t>
            </a:r>
            <a:r>
              <a:rPr lang="el-GR" dirty="0" smtClean="0">
                <a:latin typeface="+mj-lt"/>
              </a:rPr>
              <a:t>λελυκυῖα</a:t>
            </a:r>
            <a:r>
              <a:rPr lang="en-US" dirty="0" smtClean="0">
                <a:latin typeface="+mj-lt"/>
              </a:rPr>
              <a:t> 		</a:t>
            </a:r>
            <a:r>
              <a:rPr lang="el-GR" dirty="0" smtClean="0">
                <a:latin typeface="+mj-lt"/>
              </a:rPr>
              <a:t>λελυκός</a:t>
            </a:r>
            <a:r>
              <a:rPr lang="en-US" dirty="0" smtClean="0">
                <a:latin typeface="+mj-lt"/>
              </a:rPr>
              <a:t>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λελυκότος</a:t>
            </a:r>
            <a:r>
              <a:rPr lang="en-US" dirty="0" smtClean="0">
                <a:latin typeface="+mj-lt"/>
              </a:rPr>
              <a:t>	</a:t>
            </a:r>
            <a:r>
              <a:rPr lang="el-GR" dirty="0" smtClean="0">
                <a:latin typeface="+mj-lt"/>
              </a:rPr>
              <a:t>λελυκυίας</a:t>
            </a:r>
            <a:r>
              <a:rPr lang="en-US" dirty="0" smtClean="0">
                <a:latin typeface="+mj-lt"/>
              </a:rPr>
              <a:t> 	</a:t>
            </a:r>
            <a:r>
              <a:rPr lang="el-GR" dirty="0" smtClean="0">
                <a:latin typeface="+mj-lt"/>
              </a:rPr>
              <a:t>λελυκότος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Perfect  Middle/Passives Participles</a:t>
            </a:r>
            <a:r>
              <a:rPr lang="en-US" u="sng" dirty="0" smtClean="0">
                <a:latin typeface="+mj-lt"/>
              </a:rPr>
              <a:t>  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	        2                    1                            2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λελυμένος</a:t>
            </a:r>
            <a:r>
              <a:rPr lang="en-US" dirty="0" smtClean="0">
                <a:latin typeface="+mj-lt"/>
              </a:rPr>
              <a:t>	</a:t>
            </a:r>
            <a:r>
              <a:rPr lang="el-GR" dirty="0" smtClean="0">
                <a:latin typeface="+mj-lt"/>
              </a:rPr>
              <a:t>        λελυμένη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λελυμένον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</a:t>
            </a:r>
            <a:r>
              <a:rPr lang="el-GR" dirty="0" smtClean="0">
                <a:latin typeface="+mj-lt"/>
              </a:rPr>
              <a:t>λελυμένου</a:t>
            </a:r>
            <a:r>
              <a:rPr lang="en-US" dirty="0" smtClean="0">
                <a:latin typeface="+mj-lt"/>
              </a:rPr>
              <a:t>        </a:t>
            </a:r>
            <a:r>
              <a:rPr lang="el-GR" dirty="0" smtClean="0">
                <a:latin typeface="+mj-lt"/>
              </a:rPr>
              <a:t> λελυμένης  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λελυμένου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0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Infinitive Endings to Chant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41475"/>
            <a:ext cx="7772400" cy="3616325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 smtClean="0">
                <a:latin typeface="+mj-lt"/>
              </a:rPr>
              <a:t>λύειν  </a:t>
            </a:r>
            <a:r>
              <a:rPr lang="en-US" sz="2800" dirty="0" smtClean="0">
                <a:latin typeface="+mj-lt"/>
              </a:rPr>
              <a:t>(to loose)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Present:              </a:t>
            </a:r>
            <a:r>
              <a:rPr lang="el-GR" sz="2800" dirty="0" smtClean="0">
                <a:latin typeface="+mj-lt"/>
              </a:rPr>
              <a:t>ειν</a:t>
            </a:r>
            <a:r>
              <a:rPr lang="en-US" sz="2800" dirty="0" smtClean="0">
                <a:latin typeface="+mj-lt"/>
              </a:rPr>
              <a:t>       </a:t>
            </a:r>
            <a:r>
              <a:rPr lang="el-GR" sz="2800" dirty="0" smtClean="0">
                <a:latin typeface="+mj-lt"/>
              </a:rPr>
              <a:t>εσθαι</a:t>
            </a:r>
            <a:r>
              <a:rPr lang="en-US" sz="2800" dirty="0" smtClean="0">
                <a:latin typeface="+mj-lt"/>
              </a:rPr>
              <a:t>    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Second Aorist:   </a:t>
            </a:r>
            <a:r>
              <a:rPr lang="el-GR" sz="2800" dirty="0" smtClean="0">
                <a:latin typeface="+mj-lt"/>
              </a:rPr>
              <a:t>εῖν</a:t>
            </a:r>
            <a:r>
              <a:rPr lang="en-US" sz="2800" dirty="0" smtClean="0">
                <a:latin typeface="+mj-lt"/>
              </a:rPr>
              <a:t>       </a:t>
            </a:r>
            <a:r>
              <a:rPr lang="el-GR" sz="2800" dirty="0" smtClean="0">
                <a:latin typeface="+mj-lt"/>
              </a:rPr>
              <a:t>εσθαι  </a:t>
            </a:r>
            <a:r>
              <a:rPr lang="en-US" sz="2800" dirty="0" smtClean="0">
                <a:latin typeface="+mj-lt"/>
              </a:rPr>
              <a:t>   </a:t>
            </a:r>
            <a:r>
              <a:rPr lang="el-G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   </a:t>
            </a:r>
            <a:r>
              <a:rPr lang="el-GR" sz="2800" dirty="0" smtClean="0">
                <a:latin typeface="+mj-lt"/>
              </a:rPr>
              <a:t>ῆναι</a:t>
            </a:r>
            <a:r>
              <a:rPr lang="en-US" sz="2800" dirty="0" smtClean="0">
                <a:latin typeface="+mj-lt"/>
              </a:rPr>
              <a:t>   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First Aorist:       </a:t>
            </a:r>
            <a:r>
              <a:rPr lang="el-GR" sz="2800" dirty="0" smtClean="0">
                <a:latin typeface="+mj-lt"/>
              </a:rPr>
              <a:t>αι</a:t>
            </a:r>
            <a:r>
              <a:rPr lang="en-US" sz="2800" dirty="0" smtClean="0">
                <a:latin typeface="+mj-lt"/>
              </a:rPr>
              <a:t>        </a:t>
            </a:r>
            <a:r>
              <a:rPr lang="el-GR" sz="2800" dirty="0" smtClean="0">
                <a:latin typeface="+mj-lt"/>
              </a:rPr>
              <a:t>ασθαι    </a:t>
            </a:r>
            <a:r>
              <a:rPr lang="en-US" sz="2800" dirty="0" smtClean="0">
                <a:latin typeface="+mj-lt"/>
              </a:rPr>
              <a:t>       </a:t>
            </a:r>
            <a:r>
              <a:rPr lang="el-GR" sz="2800" dirty="0" smtClean="0">
                <a:latin typeface="+mj-lt"/>
              </a:rPr>
              <a:t>ῆναι</a:t>
            </a:r>
            <a:r>
              <a:rPr lang="en-US" sz="2800" dirty="0" smtClean="0">
                <a:latin typeface="+mj-lt"/>
              </a:rPr>
              <a:t>   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Perfect:              </a:t>
            </a:r>
            <a:r>
              <a:rPr lang="el-GR" sz="2800" dirty="0" smtClean="0">
                <a:latin typeface="+mj-lt"/>
              </a:rPr>
              <a:t>ναι</a:t>
            </a:r>
            <a:r>
              <a:rPr lang="en-US" sz="2800" dirty="0" smtClean="0">
                <a:latin typeface="+mj-lt"/>
              </a:rPr>
              <a:t>       </a:t>
            </a:r>
            <a:r>
              <a:rPr lang="el-GR" sz="2800" dirty="0" smtClean="0">
                <a:latin typeface="+mj-lt"/>
              </a:rPr>
              <a:t>σθαι</a:t>
            </a:r>
            <a:r>
              <a:rPr lang="en-US" sz="2800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Hint:  often when seeing an "</a:t>
            </a:r>
            <a:r>
              <a:rPr lang="el-GR" sz="2800" dirty="0" smtClean="0">
                <a:latin typeface="+mj-lt"/>
              </a:rPr>
              <a:t>αι</a:t>
            </a:r>
            <a:r>
              <a:rPr lang="en-US" sz="2800" dirty="0" smtClean="0">
                <a:latin typeface="+mj-lt"/>
              </a:rPr>
              <a:t>" on the end of a verb suspect an infinitive.     </a:t>
            </a:r>
          </a:p>
        </p:txBody>
      </p:sp>
    </p:spTree>
    <p:extLst>
      <p:ext uri="{BB962C8B-B14F-4D97-AF65-F5344CB8AC3E}">
        <p14:creationId xmlns:p14="http://schemas.microsoft.com/office/powerpoint/2010/main" val="9982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-304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          Subjunctive Chant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295400"/>
            <a:ext cx="7772400" cy="5562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+mj-lt"/>
              </a:rPr>
              <a:t>PAS </a:t>
            </a:r>
            <a:r>
              <a:rPr lang="el-GR" altLang="en-US" dirty="0" smtClean="0">
                <a:latin typeface="+mj-lt"/>
              </a:rPr>
              <a:t>λύω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λύῃς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λύῃ</a:t>
            </a:r>
            <a:r>
              <a:rPr lang="en-US" altLang="en-US" dirty="0" smtClean="0">
                <a:latin typeface="+mj-lt"/>
              </a:rPr>
              <a:t>,    </a:t>
            </a:r>
            <a:br>
              <a:rPr lang="en-US" altLang="en-US" dirty="0" smtClean="0">
                <a:latin typeface="+mj-lt"/>
              </a:rPr>
            </a:br>
            <a:r>
              <a:rPr lang="en-US" altLang="en-US" dirty="0" smtClean="0">
                <a:latin typeface="+mj-lt"/>
              </a:rPr>
              <a:t>             </a:t>
            </a:r>
            <a:r>
              <a:rPr lang="el-GR" altLang="en-US" dirty="0" smtClean="0">
                <a:latin typeface="+mj-lt"/>
              </a:rPr>
              <a:t>λύωμεν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λύητε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λύωσι(ν)</a:t>
            </a:r>
            <a:endParaRPr lang="en-US" altLang="en-US" dirty="0" smtClean="0">
              <a:latin typeface="+mj-lt"/>
            </a:endParaRPr>
          </a:p>
          <a:p>
            <a:pPr eaLnBrk="1" hangingPunct="1"/>
            <a:r>
              <a:rPr lang="en-US" altLang="en-US" dirty="0" smtClean="0">
                <a:latin typeface="+mj-lt"/>
              </a:rPr>
              <a:t>PM/P S </a:t>
            </a:r>
            <a:r>
              <a:rPr lang="el-GR" altLang="en-US" dirty="0" smtClean="0">
                <a:latin typeface="+mj-lt"/>
              </a:rPr>
              <a:t>λύωμαι</a:t>
            </a:r>
            <a:r>
              <a:rPr lang="en-US" altLang="en-US" dirty="0" smtClean="0">
                <a:latin typeface="+mj-lt"/>
              </a:rPr>
              <a:t>, -</a:t>
            </a:r>
            <a:r>
              <a:rPr lang="el-GR" altLang="en-US" dirty="0" smtClean="0">
                <a:latin typeface="+mj-lt"/>
              </a:rPr>
              <a:t>ῃ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ῃται</a:t>
            </a:r>
            <a:r>
              <a:rPr lang="en-US" altLang="en-US" dirty="0" smtClean="0">
                <a:latin typeface="+mj-lt"/>
              </a:rPr>
              <a:t>,  </a:t>
            </a:r>
            <a:br>
              <a:rPr lang="en-US" altLang="en-US" dirty="0" smtClean="0">
                <a:latin typeface="+mj-lt"/>
              </a:rPr>
            </a:br>
            <a:r>
              <a:rPr lang="en-US" altLang="en-US" dirty="0" smtClean="0">
                <a:latin typeface="+mj-lt"/>
              </a:rPr>
              <a:t>              -</a:t>
            </a:r>
            <a:r>
              <a:rPr lang="el-GR" altLang="en-US" dirty="0" smtClean="0">
                <a:latin typeface="+mj-lt"/>
              </a:rPr>
              <a:t>ωμεθα</a:t>
            </a:r>
            <a:r>
              <a:rPr lang="en-US" altLang="en-US" dirty="0" smtClean="0">
                <a:latin typeface="+mj-lt"/>
              </a:rPr>
              <a:t>, -</a:t>
            </a:r>
            <a:r>
              <a:rPr lang="el-GR" altLang="en-US" dirty="0" smtClean="0">
                <a:latin typeface="+mj-lt"/>
              </a:rPr>
              <a:t>ησθε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-ωνται</a:t>
            </a:r>
            <a:endParaRPr lang="en-US" alt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186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70866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Imperative ending soft shoe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Present Imperative 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ε</a:t>
            </a:r>
            <a:r>
              <a:rPr lang="en-US" altLang="en-US" dirty="0" smtClean="0">
                <a:latin typeface="+mj-lt"/>
              </a:rPr>
              <a:t>,       -</a:t>
            </a:r>
            <a:r>
              <a:rPr lang="el-GR" altLang="en-US" dirty="0" smtClean="0">
                <a:latin typeface="+mj-lt"/>
              </a:rPr>
              <a:t>τω</a:t>
            </a:r>
            <a:r>
              <a:rPr lang="en-US" altLang="en-US" dirty="0" smtClean="0">
                <a:latin typeface="+mj-lt"/>
              </a:rPr>
              <a:t>,     -</a:t>
            </a:r>
            <a:r>
              <a:rPr lang="el-GR" altLang="en-US" dirty="0" smtClean="0">
                <a:latin typeface="+mj-lt"/>
              </a:rPr>
              <a:t>τε</a:t>
            </a:r>
            <a:r>
              <a:rPr lang="en-US" altLang="en-US" dirty="0" smtClean="0">
                <a:latin typeface="+mj-lt"/>
              </a:rPr>
              <a:t>,      -</a:t>
            </a:r>
            <a:r>
              <a:rPr lang="el-GR" altLang="en-US" dirty="0" smtClean="0">
                <a:latin typeface="+mj-lt"/>
              </a:rPr>
              <a:t>τωσαν</a:t>
            </a:r>
            <a:r>
              <a:rPr lang="en-US" altLang="en-US" dirty="0" smtClean="0">
                <a:latin typeface="+mj-lt"/>
              </a:rPr>
              <a:t>    (Active)</a:t>
            </a:r>
            <a:br>
              <a:rPr lang="en-US" altLang="en-US" dirty="0" smtClean="0">
                <a:latin typeface="+mj-lt"/>
              </a:rPr>
            </a:b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ου</a:t>
            </a:r>
            <a:r>
              <a:rPr lang="en-US" altLang="en-US" dirty="0" smtClean="0">
                <a:latin typeface="+mj-lt"/>
              </a:rPr>
              <a:t>,    -</a:t>
            </a:r>
            <a:r>
              <a:rPr lang="el-GR" altLang="en-US" dirty="0" smtClean="0">
                <a:latin typeface="+mj-lt"/>
              </a:rPr>
              <a:t>σθω</a:t>
            </a:r>
            <a:r>
              <a:rPr lang="en-US" altLang="en-US" dirty="0" smtClean="0">
                <a:latin typeface="+mj-lt"/>
              </a:rPr>
              <a:t>,   -</a:t>
            </a:r>
            <a:r>
              <a:rPr lang="el-GR" altLang="en-US" dirty="0" smtClean="0">
                <a:latin typeface="+mj-lt"/>
              </a:rPr>
              <a:t>σθε</a:t>
            </a:r>
            <a:r>
              <a:rPr lang="en-US" altLang="en-US" dirty="0" smtClean="0">
                <a:latin typeface="+mj-lt"/>
              </a:rPr>
              <a:t>,   -</a:t>
            </a:r>
            <a:r>
              <a:rPr lang="el-GR" altLang="en-US" dirty="0" smtClean="0">
                <a:latin typeface="+mj-lt"/>
              </a:rPr>
              <a:t>σθωσαν </a:t>
            </a:r>
            <a:r>
              <a:rPr lang="en-US" altLang="en-US" dirty="0" smtClean="0">
                <a:latin typeface="+mj-lt"/>
              </a:rPr>
              <a:t> (M/Pas)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First Aorist Imperative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ν</a:t>
            </a:r>
            <a:r>
              <a:rPr lang="en-US" altLang="en-US" dirty="0" smtClean="0">
                <a:latin typeface="+mj-lt"/>
              </a:rPr>
              <a:t>,       -</a:t>
            </a:r>
            <a:r>
              <a:rPr lang="el-GR" altLang="en-US" dirty="0" smtClean="0">
                <a:latin typeface="+mj-lt"/>
              </a:rPr>
              <a:t>τω</a:t>
            </a:r>
            <a:r>
              <a:rPr lang="en-US" altLang="en-US" dirty="0" smtClean="0">
                <a:latin typeface="+mj-lt"/>
              </a:rPr>
              <a:t>,      -</a:t>
            </a:r>
            <a:r>
              <a:rPr lang="el-GR" altLang="en-US" dirty="0" smtClean="0">
                <a:latin typeface="+mj-lt"/>
              </a:rPr>
              <a:t>τε</a:t>
            </a:r>
            <a:r>
              <a:rPr lang="en-US" altLang="en-US" dirty="0" smtClean="0">
                <a:latin typeface="+mj-lt"/>
              </a:rPr>
              <a:t>,      -</a:t>
            </a:r>
            <a:r>
              <a:rPr lang="el-GR" altLang="en-US" dirty="0" smtClean="0">
                <a:latin typeface="+mj-lt"/>
              </a:rPr>
              <a:t>τωσαν</a:t>
            </a:r>
            <a:r>
              <a:rPr lang="en-US" altLang="en-US" dirty="0" smtClean="0">
                <a:latin typeface="+mj-lt"/>
              </a:rPr>
              <a:t>    (Active)</a:t>
            </a:r>
            <a:br>
              <a:rPr lang="en-US" altLang="en-US" dirty="0" smtClean="0">
                <a:latin typeface="+mj-lt"/>
              </a:rPr>
            </a:b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αι</a:t>
            </a:r>
            <a:r>
              <a:rPr lang="en-US" altLang="en-US" dirty="0" smtClean="0">
                <a:latin typeface="+mj-lt"/>
              </a:rPr>
              <a:t>,     -</a:t>
            </a:r>
            <a:r>
              <a:rPr lang="el-GR" altLang="en-US" dirty="0" smtClean="0">
                <a:latin typeface="+mj-lt"/>
              </a:rPr>
              <a:t>σθω</a:t>
            </a:r>
            <a:r>
              <a:rPr lang="en-US" altLang="en-US" dirty="0" smtClean="0">
                <a:latin typeface="+mj-lt"/>
              </a:rPr>
              <a:t>,   -</a:t>
            </a:r>
            <a:r>
              <a:rPr lang="el-GR" altLang="en-US" dirty="0" smtClean="0">
                <a:latin typeface="+mj-lt"/>
              </a:rPr>
              <a:t>σθε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 </a:t>
            </a:r>
            <a:r>
              <a:rPr lang="en-US" altLang="en-US" dirty="0" smtClean="0">
                <a:latin typeface="+mj-lt"/>
              </a:rPr>
              <a:t> </a:t>
            </a:r>
            <a:r>
              <a:rPr lang="el-GR" altLang="en-US" dirty="0" smtClean="0">
                <a:latin typeface="+mj-lt"/>
              </a:rPr>
              <a:t> </a:t>
            </a: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σθωσαν</a:t>
            </a:r>
            <a:r>
              <a:rPr lang="en-US" altLang="en-US" dirty="0" smtClean="0">
                <a:latin typeface="+mj-lt"/>
              </a:rPr>
              <a:t>   (Mid)</a:t>
            </a:r>
            <a:br>
              <a:rPr lang="en-US" altLang="en-US" dirty="0" smtClean="0">
                <a:latin typeface="+mj-lt"/>
              </a:rPr>
            </a:br>
            <a:r>
              <a:rPr lang="en-US" altLang="en-US" dirty="0" smtClean="0">
                <a:latin typeface="+mj-lt"/>
              </a:rPr>
              <a:t>-</a:t>
            </a:r>
            <a:r>
              <a:rPr lang="el-GR" altLang="en-US" dirty="0" smtClean="0">
                <a:latin typeface="+mj-lt"/>
              </a:rPr>
              <a:t>τι</a:t>
            </a:r>
            <a:r>
              <a:rPr lang="en-US" altLang="en-US" dirty="0" smtClean="0">
                <a:latin typeface="+mj-lt"/>
              </a:rPr>
              <a:t>,      -</a:t>
            </a:r>
            <a:r>
              <a:rPr lang="el-GR" altLang="en-US" dirty="0" smtClean="0">
                <a:latin typeface="+mj-lt"/>
              </a:rPr>
              <a:t>τω</a:t>
            </a:r>
            <a:r>
              <a:rPr lang="en-US" altLang="en-US" dirty="0" smtClean="0">
                <a:latin typeface="+mj-lt"/>
              </a:rPr>
              <a:t>,     -</a:t>
            </a:r>
            <a:r>
              <a:rPr lang="el-GR" altLang="en-US" dirty="0" smtClean="0">
                <a:latin typeface="+mj-lt"/>
              </a:rPr>
              <a:t>τε</a:t>
            </a:r>
            <a:r>
              <a:rPr lang="en-US" altLang="en-US" dirty="0" smtClean="0">
                <a:latin typeface="+mj-lt"/>
              </a:rPr>
              <a:t>,     </a:t>
            </a:r>
            <a:r>
              <a:rPr lang="el-GR" altLang="en-US" dirty="0" smtClean="0">
                <a:latin typeface="+mj-lt"/>
              </a:rPr>
              <a:t> </a:t>
            </a:r>
            <a:r>
              <a:rPr lang="en-US" altLang="en-US" dirty="0" smtClean="0">
                <a:latin typeface="+mj-lt"/>
              </a:rPr>
              <a:t> -</a:t>
            </a:r>
            <a:r>
              <a:rPr lang="el-GR" altLang="en-US" dirty="0" smtClean="0">
                <a:latin typeface="+mj-lt"/>
              </a:rPr>
              <a:t>τωσαν</a:t>
            </a:r>
            <a:r>
              <a:rPr lang="en-US" altLang="en-US" dirty="0" smtClean="0">
                <a:latin typeface="+mj-lt"/>
              </a:rPr>
              <a:t>     (Pas)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Second Aorist endings = present endings + -</a:t>
            </a:r>
            <a:r>
              <a:rPr lang="el-GR" altLang="en-US" dirty="0" smtClean="0">
                <a:latin typeface="+mj-lt"/>
              </a:rPr>
              <a:t>τι</a:t>
            </a:r>
            <a:r>
              <a:rPr lang="en-US" altLang="en-US" dirty="0" smtClean="0">
                <a:latin typeface="+mj-lt"/>
              </a:rPr>
              <a:t> in the passive</a:t>
            </a:r>
          </a:p>
        </p:txBody>
      </p:sp>
    </p:spTree>
    <p:extLst>
      <p:ext uri="{BB962C8B-B14F-4D97-AF65-F5344CB8AC3E}">
        <p14:creationId xmlns:p14="http://schemas.microsoft.com/office/powerpoint/2010/main" val="206978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cs typeface="Times New Roman" panose="02020603050405020304" pitchFamily="18" charset="0"/>
              </a:rPr>
              <a:t>Rapping the Lord’s Prayer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Πάτερ</a:t>
            </a: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ἡμῶν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cs typeface="Times New Roman" panose="02020603050405020304" pitchFamily="18" charset="0"/>
              </a:rPr>
              <a:t>ἐν        τοῖς  οὐρανοῖς</a:t>
            </a:r>
            <a:r>
              <a:rPr lang="en-US" altLang="en-US" sz="2800" dirty="0" smtClean="0"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cs typeface="Times New Roman" panose="02020603050405020304" pitchFamily="18" charset="0"/>
              </a:rPr>
            </a:br>
            <a:r>
              <a:rPr lang="en-US" altLang="en-US" sz="1800" dirty="0" smtClean="0">
                <a:cs typeface="Times New Roman" panose="02020603050405020304" pitchFamily="18" charset="0"/>
              </a:rPr>
              <a:t>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father         our    </a:t>
            </a:r>
            <a:r>
              <a:rPr lang="el-GR" altLang="en-US" sz="2400" b="1" dirty="0" smtClean="0"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the one</a:t>
            </a:r>
            <a:r>
              <a:rPr lang="el-GR" altLang="en-US" sz="2400" b="1" dirty="0" smtClean="0">
                <a:cs typeface="Times New Roman" panose="02020603050405020304" pitchFamily="18" charset="0"/>
              </a:rPr>
              <a:t> 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in                   heaven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ἁγιασθήτω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τὸ  ὄνομά    σου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make holy                   name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ἐλθέτω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        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ἡ βασιλεία    σου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let come            kingdom        your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γενηθήτω</a:t>
            </a: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cs typeface="Times New Roman" panose="02020603050405020304" pitchFamily="18" charset="0"/>
              </a:rPr>
              <a:t>τὸ </a:t>
            </a: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cs typeface="Times New Roman" panose="02020603050405020304" pitchFamily="18" charset="0"/>
              </a:rPr>
              <a:t>θέλημά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    </a:t>
            </a: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l-GR" altLang="en-US" dirty="0" smtClean="0">
                <a:cs typeface="Times New Roman" panose="02020603050405020304" pitchFamily="18" charset="0"/>
              </a:rPr>
              <a:t>σου</a:t>
            </a:r>
            <a:r>
              <a:rPr lang="en-US" altLang="en-US" dirty="0" smtClean="0">
                <a:cs typeface="Times New Roman" panose="02020603050405020304" pitchFamily="18" charset="0"/>
              </a:rPr>
              <a:t>,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let be                            will           your </a:t>
            </a:r>
          </a:p>
        </p:txBody>
      </p:sp>
    </p:spTree>
    <p:extLst>
      <p:ext uri="{BB962C8B-B14F-4D97-AF65-F5344CB8AC3E}">
        <p14:creationId xmlns:p14="http://schemas.microsoft.com/office/powerpoint/2010/main" val="101376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5 Bad Boys 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371600"/>
            <a:ext cx="77724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Greekth" pitchFamily="18" charset="0"/>
              </a:rPr>
              <a:t>e@rxomai, e]leu&lt;samai, h#lqon, e]lh&lt;luqa,</a:t>
            </a:r>
            <a:br>
              <a:rPr lang="en-US" smtClean="0">
                <a:latin typeface="Greekth" pitchFamily="18" charset="0"/>
              </a:rPr>
            </a:br>
            <a:r>
              <a:rPr lang="en-US" smtClean="0">
                <a:latin typeface="Greekth" pitchFamily="18" charset="0"/>
              </a:rPr>
              <a:t>      ---, ---</a:t>
            </a:r>
          </a:p>
          <a:p>
            <a:pPr eaLnBrk="1" hangingPunct="1">
              <a:defRPr/>
            </a:pPr>
            <a:r>
              <a:rPr lang="en-US" smtClean="0">
                <a:latin typeface="Greekth" pitchFamily="18" charset="0"/>
              </a:rPr>
              <a:t>le&lt;gw,  e]rw?,  ei#pon, ei@rhka, ei@rhmai, e]rre&lt;qhn</a:t>
            </a:r>
          </a:p>
          <a:p>
            <a:pPr eaLnBrk="1" hangingPunct="1">
              <a:defRPr/>
            </a:pPr>
            <a:r>
              <a:rPr lang="en-US" smtClean="0">
                <a:latin typeface="Greekth" pitchFamily="18" charset="0"/>
              </a:rPr>
              <a:t>o[raw,  o@yomai, ei#don, e[w&lt;raka, ---, w@fqhn </a:t>
            </a:r>
          </a:p>
          <a:p>
            <a:pPr eaLnBrk="1" hangingPunct="1">
              <a:defRPr/>
            </a:pPr>
            <a:r>
              <a:rPr lang="en-US" smtClean="0">
                <a:latin typeface="Greekth" pitchFamily="18" charset="0"/>
              </a:rPr>
              <a:t>fe&lt;rw,  oi@sw, h@negka, ---, ---, h]ne&lt;xqhn</a:t>
            </a:r>
          </a:p>
          <a:p>
            <a:pPr eaLnBrk="1" hangingPunct="1">
              <a:defRPr/>
            </a:pPr>
            <a:r>
              <a:rPr lang="en-US" smtClean="0">
                <a:latin typeface="Greekth" pitchFamily="18" charset="0"/>
              </a:rPr>
              <a:t>e]sqi&lt;w, fa&lt;gomai, e@fagon, ---, ---, ---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Cardinal counting chant: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946275"/>
            <a:ext cx="6754812" cy="3616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εἷς   </a:t>
            </a:r>
            <a:r>
              <a:rPr lang="en-US" dirty="0" smtClean="0">
                <a:latin typeface="+mj-lt"/>
              </a:rPr>
              <a:t>             1              </a:t>
            </a:r>
            <a:r>
              <a:rPr lang="el-GR" dirty="0" smtClean="0">
                <a:latin typeface="+mj-lt"/>
              </a:rPr>
              <a:t>ἕξ </a:t>
            </a:r>
            <a:r>
              <a:rPr lang="en-US" dirty="0" smtClean="0">
                <a:latin typeface="+mj-lt"/>
              </a:rPr>
              <a:t>             6</a:t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δύο </a:t>
            </a:r>
            <a:r>
              <a:rPr lang="en-US" dirty="0" smtClean="0">
                <a:latin typeface="+mj-lt"/>
              </a:rPr>
              <a:t>              2             </a:t>
            </a:r>
            <a:r>
              <a:rPr lang="el-GR" dirty="0" smtClean="0">
                <a:latin typeface="+mj-lt"/>
              </a:rPr>
              <a:t>ἑπτά 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7</a:t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τρῖς  </a:t>
            </a:r>
            <a:r>
              <a:rPr lang="en-US" dirty="0" smtClean="0">
                <a:latin typeface="+mj-lt"/>
              </a:rPr>
              <a:t>            3             </a:t>
            </a:r>
            <a:r>
              <a:rPr lang="el-GR" dirty="0" smtClean="0">
                <a:latin typeface="+mj-lt"/>
              </a:rPr>
              <a:t>ὀκτώ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8</a:t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τέσσαρες  </a:t>
            </a:r>
            <a:r>
              <a:rPr lang="en-US" dirty="0" smtClean="0">
                <a:latin typeface="+mj-lt"/>
              </a:rPr>
              <a:t>   4              </a:t>
            </a:r>
            <a:r>
              <a:rPr lang="el-GR" dirty="0" smtClean="0">
                <a:latin typeface="+mj-lt"/>
              </a:rPr>
              <a:t>ἐννέα   </a:t>
            </a:r>
            <a:r>
              <a:rPr lang="en-US" dirty="0" smtClean="0">
                <a:latin typeface="+mj-lt"/>
              </a:rPr>
              <a:t>      9</a:t>
            </a:r>
            <a:br>
              <a:rPr lang="en-US" dirty="0" smtClean="0">
                <a:latin typeface="+mj-lt"/>
              </a:rPr>
            </a:br>
            <a:r>
              <a:rPr lang="el-GR" dirty="0" smtClean="0">
                <a:latin typeface="+mj-lt"/>
              </a:rPr>
              <a:t>πέντε </a:t>
            </a:r>
            <a:r>
              <a:rPr lang="en-US" dirty="0" smtClean="0">
                <a:latin typeface="+mj-lt"/>
              </a:rPr>
              <a:t>           5              </a:t>
            </a:r>
            <a:r>
              <a:rPr lang="el-GR" dirty="0" smtClean="0">
                <a:latin typeface="+mj-lt"/>
              </a:rPr>
              <a:t>δέκα  </a:t>
            </a:r>
            <a:r>
              <a:rPr lang="en-US" dirty="0" smtClean="0">
                <a:latin typeface="+mj-lt"/>
              </a:rPr>
              <a:t>       10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ἑκατόν</a:t>
            </a:r>
            <a:r>
              <a:rPr lang="en-US" dirty="0" smtClean="0">
                <a:latin typeface="+mj-lt"/>
              </a:rPr>
              <a:t> (100),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χίλιοι</a:t>
            </a:r>
            <a:r>
              <a:rPr lang="en-US" dirty="0" smtClean="0">
                <a:latin typeface="+mj-lt"/>
              </a:rPr>
              <a:t> (1000)</a:t>
            </a:r>
          </a:p>
        </p:txBody>
      </p:sp>
    </p:spTree>
    <p:extLst>
      <p:ext uri="{BB962C8B-B14F-4D97-AF65-F5344CB8AC3E}">
        <p14:creationId xmlns:p14="http://schemas.microsoft.com/office/powerpoint/2010/main" val="121599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Comparatives and Clauses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Ch. 27 Comparatives/Superlatives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7526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Comparatives/Superlatives</a:t>
            </a:r>
          </a:p>
          <a:p>
            <a:pPr eaLnBrk="1" hangingPunct="1">
              <a:defRPr/>
            </a:pPr>
            <a:r>
              <a:rPr lang="en-US" sz="2800" b="1" dirty="0" smtClean="0"/>
              <a:t>In English it is seen in: </a:t>
            </a:r>
          </a:p>
          <a:p>
            <a:pPr lvl="1" eaLnBrk="1" hangingPunct="1">
              <a:defRPr/>
            </a:pPr>
            <a:r>
              <a:rPr lang="en-US" sz="2800" b="1" dirty="0" smtClean="0"/>
              <a:t>good    / small</a:t>
            </a:r>
          </a:p>
          <a:p>
            <a:pPr lvl="1" eaLnBrk="1" hangingPunct="1">
              <a:defRPr/>
            </a:pPr>
            <a:r>
              <a:rPr lang="en-US" sz="2800" b="1" dirty="0" smtClean="0"/>
              <a:t>better  / smaller (comparative)</a:t>
            </a:r>
          </a:p>
          <a:p>
            <a:pPr lvl="1" eaLnBrk="1" hangingPunct="1">
              <a:defRPr/>
            </a:pPr>
            <a:r>
              <a:rPr lang="en-US" sz="2800" b="1" dirty="0"/>
              <a:t>b</a:t>
            </a:r>
            <a:r>
              <a:rPr lang="en-US" sz="2800" b="1" dirty="0" smtClean="0"/>
              <a:t>est    / smallest (superlative)</a:t>
            </a:r>
          </a:p>
          <a:p>
            <a:pPr lvl="1" eaLnBrk="1" hangingPunct="1">
              <a:defRPr/>
            </a:pPr>
            <a:r>
              <a:rPr lang="en-US" sz="2800" b="1" dirty="0" smtClean="0"/>
              <a:t>great, greater, greatest, etc.</a:t>
            </a:r>
          </a:p>
          <a:p>
            <a:pPr lvl="1" eaLnBrk="1" hangingPunct="1">
              <a:defRPr/>
            </a:pPr>
            <a:r>
              <a:rPr lang="en-US" sz="2800" b="1" dirty="0" smtClean="0"/>
              <a:t>beautiful, more beautiful, most beautiful</a:t>
            </a:r>
          </a:p>
          <a:p>
            <a:pPr lvl="1" eaLnBrk="1" hangingPunct="1">
              <a:defRPr/>
            </a:pPr>
            <a:r>
              <a:rPr lang="en-US" sz="2800" b="1" dirty="0" smtClean="0"/>
              <a:t>Comparative compares 2 items; </a:t>
            </a:r>
          </a:p>
          <a:p>
            <a:pPr lvl="1" eaLnBrk="1" hangingPunct="1">
              <a:defRPr/>
            </a:pPr>
            <a:r>
              <a:rPr lang="en-US" sz="2800" b="1" dirty="0" smtClean="0"/>
              <a:t>Superlatives compare 3 or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bldLvl="4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/>
              <a:t>Greek Comparative/Superlative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>In Greek the comparative may be function as: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1) A regular adjective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2) A superlative (superlative dying out)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3) A elative (intensified adjectival sense: very great)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>Superlative may function: regular, elative or comparative as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Greek Comparative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371600"/>
            <a:ext cx="7772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Greek uses an </a:t>
            </a:r>
            <a:r>
              <a:rPr lang="en-US" sz="2800" dirty="0" smtClean="0">
                <a:latin typeface="+mj-lt"/>
              </a:rPr>
              <a:t>–</a:t>
            </a:r>
            <a:r>
              <a:rPr lang="el-GR" sz="2800" dirty="0" smtClean="0">
                <a:latin typeface="+mj-lt"/>
              </a:rPr>
              <a:t>ων </a:t>
            </a:r>
            <a:r>
              <a:rPr lang="en-US" sz="2800" dirty="0" smtClean="0">
                <a:latin typeface="+mj-lt"/>
              </a:rPr>
              <a:t>or -</a:t>
            </a:r>
            <a:r>
              <a:rPr lang="el-GR" sz="2800" dirty="0" smtClean="0">
                <a:latin typeface="+mj-lt"/>
              </a:rPr>
              <a:t>τερος</a:t>
            </a:r>
            <a:r>
              <a:rPr lang="en-US" sz="2800" dirty="0" smtClean="0">
                <a:latin typeface="+mj-lt"/>
              </a:rPr>
              <a:t>, -</a:t>
            </a:r>
            <a:r>
              <a:rPr lang="el-GR" sz="2800" dirty="0" smtClean="0">
                <a:latin typeface="+mj-lt"/>
              </a:rPr>
              <a:t>α</a:t>
            </a:r>
            <a:r>
              <a:rPr lang="en-US" sz="2800" dirty="0" smtClean="0">
                <a:latin typeface="+mj-lt"/>
              </a:rPr>
              <a:t>, -</a:t>
            </a:r>
            <a:r>
              <a:rPr lang="el-GR" sz="2800" dirty="0" smtClean="0">
                <a:latin typeface="+mj-lt"/>
              </a:rPr>
              <a:t>ον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ending</a:t>
            </a:r>
          </a:p>
          <a:p>
            <a:pPr eaLnBrk="1" hangingPunct="1">
              <a:defRPr/>
            </a:pPr>
            <a:r>
              <a:rPr lang="el-GR" sz="2800" dirty="0" smtClean="0">
                <a:latin typeface="+mj-lt"/>
              </a:rPr>
              <a:t>μέγας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(great)   --  </a:t>
            </a:r>
            <a:r>
              <a:rPr lang="el-GR" sz="2800" dirty="0" smtClean="0">
                <a:latin typeface="+mj-lt"/>
              </a:rPr>
              <a:t>μείζων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(greater)      (Mat 11:11),</a:t>
            </a:r>
          </a:p>
          <a:p>
            <a:pPr eaLnBrk="1" hangingPunct="1">
              <a:defRPr/>
            </a:pPr>
            <a:r>
              <a:rPr lang="el-GR" sz="2800" dirty="0" smtClean="0">
                <a:latin typeface="+mj-lt"/>
              </a:rPr>
              <a:t>πολύς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(many), </a:t>
            </a:r>
            <a:r>
              <a:rPr lang="el-GR" sz="2800" dirty="0" smtClean="0">
                <a:latin typeface="+mj-lt"/>
              </a:rPr>
              <a:t>πλείων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(more)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The particle  </a:t>
            </a:r>
            <a:r>
              <a:rPr lang="el-GR" sz="2800" dirty="0" smtClean="0">
                <a:latin typeface="+mj-lt"/>
              </a:rPr>
              <a:t>ἤ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 smtClean="0">
                <a:latin typeface="+mj-lt"/>
              </a:rPr>
              <a:t>is frequently used in comparative situations "greater than...“</a:t>
            </a:r>
          </a:p>
          <a:p>
            <a:pPr eaLnBrk="1" hangingPunct="1">
              <a:defRPr/>
            </a:pPr>
            <a:r>
              <a:rPr lang="en-US" sz="2800" dirty="0" smtClean="0">
                <a:latin typeface="+mj-lt"/>
              </a:rPr>
              <a:t>Comparative as elative</a:t>
            </a:r>
          </a:p>
          <a:p>
            <a:pPr eaLnBrk="1" hangingPunct="1">
              <a:defRPr/>
            </a:pPr>
            <a:r>
              <a:rPr lang="el-GR" sz="2800" dirty="0" smtClean="0">
                <a:latin typeface="+mj-lt"/>
              </a:rPr>
              <a:t>ὃς</a:t>
            </a:r>
            <a:r>
              <a:rPr lang="en-US" sz="2800" dirty="0" smtClean="0">
                <a:latin typeface="+mj-lt"/>
              </a:rPr>
              <a:t> </a:t>
            </a:r>
            <a:r>
              <a:rPr lang="el-GR" sz="2800" dirty="0" smtClean="0">
                <a:latin typeface="+mj-lt"/>
              </a:rPr>
              <a:t>ὤφθη</a:t>
            </a:r>
            <a:r>
              <a:rPr lang="en-US" sz="2800" dirty="0" smtClean="0">
                <a:latin typeface="+mj-lt"/>
              </a:rPr>
              <a:t> (</a:t>
            </a:r>
            <a:r>
              <a:rPr lang="el-GR" sz="2800" dirty="0" smtClean="0">
                <a:latin typeface="+mj-lt"/>
              </a:rPr>
              <a:t>ὁράω</a:t>
            </a:r>
            <a:r>
              <a:rPr lang="en-US" sz="2800" dirty="0" smtClean="0">
                <a:latin typeface="+mj-lt"/>
              </a:rPr>
              <a:t>) </a:t>
            </a:r>
            <a:r>
              <a:rPr lang="el-GR" sz="2800" dirty="0" smtClean="0">
                <a:latin typeface="+mj-lt"/>
              </a:rPr>
              <a:t>ἐπὶ  ἡμέρας</a:t>
            </a:r>
            <a:r>
              <a:rPr lang="en-US" sz="2800" dirty="0" smtClean="0">
                <a:latin typeface="+mj-lt"/>
              </a:rPr>
              <a:t> </a:t>
            </a:r>
            <a:r>
              <a:rPr lang="el-GR" sz="2800" dirty="0" smtClean="0">
                <a:latin typeface="+mj-lt"/>
              </a:rPr>
              <a:t>πλείους</a:t>
            </a:r>
            <a:r>
              <a:rPr lang="en-US" sz="2800" dirty="0" smtClean="0">
                <a:latin typeface="+mj-lt"/>
              </a:rPr>
              <a:t> </a:t>
            </a:r>
            <a:endParaRPr lang="en-US" sz="2800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sz="2800" dirty="0" smtClean="0">
                <a:latin typeface="+mj-lt"/>
              </a:rPr>
              <a:t>who was seen for </a:t>
            </a:r>
            <a:r>
              <a:rPr lang="en-US" sz="2800" u="sng" dirty="0" smtClean="0">
                <a:latin typeface="+mj-lt"/>
              </a:rPr>
              <a:t>very many</a:t>
            </a:r>
            <a:r>
              <a:rPr lang="en-US" sz="2800" dirty="0" smtClean="0">
                <a:latin typeface="+mj-lt"/>
              </a:rPr>
              <a:t> days (Acts 13:31)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Greek Comparative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946275"/>
            <a:ext cx="7772400" cy="4683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Comparative as superlative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+mj-lt"/>
              </a:rPr>
              <a:t>Luk</a:t>
            </a:r>
            <a:r>
              <a:rPr lang="en-US" dirty="0" smtClean="0">
                <a:latin typeface="+mj-lt"/>
              </a:rPr>
              <a:t> 9:48  </a:t>
            </a:r>
            <a:r>
              <a:rPr lang="el-GR" dirty="0" smtClean="0">
                <a:latin typeface="+mj-lt"/>
              </a:rPr>
              <a:t>ὁ μικρότερος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πᾶσιν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ὑμῖν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... </a:t>
            </a:r>
            <a:r>
              <a:rPr lang="el-GR" dirty="0" smtClean="0">
                <a:latin typeface="+mj-lt"/>
              </a:rPr>
              <a:t>ἐστιν μέγας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the least among you ... is greatest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Comparative as regular Adj.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Mat 12:6  </a:t>
            </a:r>
            <a:r>
              <a:rPr lang="el-GR" dirty="0" smtClean="0">
                <a:latin typeface="+mj-lt"/>
              </a:rPr>
              <a:t>λέγω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ὑμῖν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ὅτι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τοῦ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ἱεροῦ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μεῖζον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ἐστιν ὧδε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tell you, [something] greater than the temple is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Greek Comparative</a:t>
            </a:r>
          </a:p>
        </p:txBody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Declining comparatives: 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μείζων</a:t>
            </a:r>
            <a:r>
              <a:rPr lang="en-US" dirty="0" smtClean="0">
                <a:latin typeface="+mj-lt"/>
              </a:rPr>
              <a:t>, </a:t>
            </a:r>
            <a:r>
              <a:rPr lang="el-GR" dirty="0" smtClean="0">
                <a:latin typeface="+mj-lt"/>
              </a:rPr>
              <a:t>μείζονος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μείζονι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μείζονα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μείζονες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...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Other comparatives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ἀγαθός</a:t>
            </a:r>
            <a:r>
              <a:rPr lang="en-US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(good);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κρείσσων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(better)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πολύς</a:t>
            </a:r>
            <a:r>
              <a:rPr lang="en-US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(much);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</a:t>
            </a:r>
            <a:r>
              <a:rPr lang="el-GR" dirty="0" smtClean="0">
                <a:latin typeface="+mj-lt"/>
              </a:rPr>
              <a:t>πλείων </a:t>
            </a:r>
            <a:r>
              <a:rPr lang="en-US" dirty="0" smtClean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more)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κακός</a:t>
            </a:r>
            <a:r>
              <a:rPr lang="en-US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(bad);          </a:t>
            </a:r>
            <a:r>
              <a:rPr lang="el-GR" dirty="0" smtClean="0">
                <a:latin typeface="+mj-lt"/>
              </a:rPr>
              <a:t>χείρων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(worse)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Greek Superlatives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46275"/>
            <a:ext cx="8180388" cy="4606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Superlatives made by adding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τατος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or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ιστος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μικρός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(little)         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μέγας </a:t>
            </a:r>
            <a:r>
              <a:rPr lang="en-US" dirty="0" smtClean="0">
                <a:latin typeface="+mj-lt"/>
              </a:rPr>
              <a:t>(great</a:t>
            </a:r>
            <a:r>
              <a:rPr lang="en-US" dirty="0" smtClean="0">
                <a:latin typeface="+mj-lt"/>
              </a:rPr>
              <a:t>)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ἐλάσσων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(less)     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μείζων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(greater)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ἐλάχιστος</a:t>
            </a:r>
            <a:r>
              <a:rPr lang="en-US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(least)   </a:t>
            </a:r>
            <a:r>
              <a:rPr lang="el-GR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   </a:t>
            </a:r>
            <a:r>
              <a:rPr lang="el-GR" dirty="0" smtClean="0">
                <a:latin typeface="+mj-lt"/>
              </a:rPr>
              <a:t>μειζότερος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(greatest)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Some other superlatives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ὕψιστος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 </a:t>
            </a:r>
            <a:r>
              <a:rPr lang="en-US" dirty="0" smtClean="0">
                <a:latin typeface="+mj-lt"/>
              </a:rPr>
              <a:t>(highest);  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πλεῖστος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(most)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Greek Superlatives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4478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As elative: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Mk 4:1 </a:t>
            </a:r>
            <a:r>
              <a:rPr lang="el-GR" dirty="0" smtClean="0">
                <a:latin typeface="+mj-lt"/>
              </a:rPr>
              <a:t>συνάγεται πρὸς αὐτὸν ὄχλος πλεῖστος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a </a:t>
            </a:r>
            <a:r>
              <a:rPr lang="en-US" u="sng" dirty="0" smtClean="0">
                <a:latin typeface="+mj-lt"/>
              </a:rPr>
              <a:t>very great</a:t>
            </a:r>
            <a:r>
              <a:rPr lang="en-US" dirty="0" smtClean="0">
                <a:latin typeface="+mj-lt"/>
              </a:rPr>
              <a:t> crowd gathered before him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As Comparative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Mat 21:28 </a:t>
            </a:r>
            <a:r>
              <a:rPr lang="el-GR" dirty="0" smtClean="0">
                <a:latin typeface="+mj-lt"/>
              </a:rPr>
              <a:t>ἄνθρωπος εἶχεν τέκνα δύο.  καὶ προσελθὲν τῷ πρώτῳ εἶπεν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a man had two sons.  He came to the </a:t>
            </a:r>
            <a:r>
              <a:rPr lang="en-US" u="sng" dirty="0" smtClean="0">
                <a:latin typeface="+mj-lt"/>
              </a:rPr>
              <a:t>first </a:t>
            </a:r>
            <a:r>
              <a:rPr lang="en-US" dirty="0" smtClean="0">
                <a:latin typeface="+mj-lt"/>
              </a:rPr>
              <a:t>and said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73138"/>
            <a:ext cx="7772400" cy="64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4000" b="1" smtClean="0"/>
              <a:t>Rapping the Lord’s Prayer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ὡς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ἐν    οὐρανῷ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cs typeface="Times New Roman" panose="02020603050405020304" pitchFamily="18" charset="0"/>
              </a:rPr>
              <a:t>καὶ   ἐπὶ   γῆς·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n-US" altLang="en-US" sz="2000" b="1" dirty="0" smtClean="0">
                <a:cs typeface="Times New Roman" panose="02020603050405020304" pitchFamily="18" charset="0"/>
              </a:rPr>
              <a:t>as       in            heaven          also      on       earth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cs typeface="Times New Roman" panose="02020603050405020304" pitchFamily="18" charset="0"/>
              </a:rPr>
              <a:t>τὸν     ἄρτον      ἥμῶν    τὸν </a:t>
            </a:r>
            <a:r>
              <a:rPr lang="en-US" altLang="en-US" dirty="0" smtClean="0"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the       bread            our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cs typeface="Times New Roman" panose="02020603050405020304" pitchFamily="18" charset="0"/>
              </a:rPr>
              <a:t>ἐπιούσιον</a:t>
            </a: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cs typeface="Times New Roman" panose="02020603050405020304" pitchFamily="18" charset="0"/>
              </a:rPr>
              <a:t>  δὸς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ἡμῖν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   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cs typeface="Times New Roman" panose="02020603050405020304" pitchFamily="18" charset="0"/>
              </a:rPr>
              <a:t>σήμερον·</a:t>
            </a:r>
            <a:r>
              <a:rPr lang="en-US" altLang="en-US" dirty="0" smtClean="0">
                <a:cs typeface="Times New Roman" panose="02020603050405020304" pitchFamily="18" charset="0"/>
              </a:rPr>
              <a:t>  </a:t>
            </a:r>
            <a:br>
              <a:rPr lang="en-US" altLang="en-US" dirty="0" smtClean="0">
                <a:cs typeface="Times New Roman" panose="02020603050405020304" pitchFamily="18" charset="0"/>
              </a:rPr>
            </a:br>
            <a:r>
              <a:rPr lang="en-US" altLang="en-US" dirty="0" smtClean="0">
                <a:cs typeface="Times New Roman" panose="02020603050405020304" pitchFamily="18" charset="0"/>
              </a:rPr>
              <a:t>      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 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 daily               give        us               today</a:t>
            </a:r>
          </a:p>
        </p:txBody>
      </p:sp>
    </p:spTree>
    <p:extLst>
      <p:ext uri="{BB962C8B-B14F-4D97-AF65-F5344CB8AC3E}">
        <p14:creationId xmlns:p14="http://schemas.microsoft.com/office/powerpoint/2010/main" val="41620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Comparative/Superlatives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Comparative endings: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ων</a:t>
            </a:r>
            <a:r>
              <a:rPr lang="en-US" dirty="0" smtClean="0">
                <a:latin typeface="+mj-lt"/>
              </a:rPr>
              <a:t>      </a:t>
            </a:r>
            <a:r>
              <a:rPr lang="en-US" dirty="0" smtClean="0">
                <a:latin typeface="+mj-lt"/>
              </a:rPr>
              <a:t>or    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τερος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α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Superlatives endings: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τατος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or    </a:t>
            </a:r>
            <a:r>
              <a:rPr lang="en-US" dirty="0" smtClean="0">
                <a:latin typeface="+mj-lt"/>
              </a:rPr>
              <a:t>-</a:t>
            </a:r>
            <a:r>
              <a:rPr lang="el-GR" dirty="0" smtClean="0">
                <a:latin typeface="+mj-lt"/>
              </a:rPr>
              <a:t>ιστος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Conjunctions - Temporal -- Structural Markers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ἄχρι 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until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ἕως</a:t>
            </a:r>
            <a:r>
              <a:rPr lang="en-US" dirty="0" smtClean="0">
                <a:latin typeface="+mj-lt"/>
              </a:rPr>
              <a:t>         </a:t>
            </a:r>
            <a:r>
              <a:rPr lang="en-US" dirty="0">
                <a:latin typeface="+mj-lt"/>
              </a:rPr>
              <a:t>until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ἐπεί </a:t>
            </a:r>
            <a:r>
              <a:rPr lang="en-US" dirty="0" smtClean="0">
                <a:latin typeface="+mj-lt"/>
              </a:rPr>
              <a:t>        </a:t>
            </a:r>
            <a:r>
              <a:rPr lang="en-US" dirty="0" smtClean="0">
                <a:latin typeface="+mj-lt"/>
              </a:rPr>
              <a:t>when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ἐπειδή </a:t>
            </a:r>
            <a:r>
              <a:rPr lang="en-US" dirty="0" smtClean="0">
                <a:latin typeface="+mj-lt"/>
              </a:rPr>
              <a:t>   </a:t>
            </a:r>
            <a:r>
              <a:rPr lang="en-US" dirty="0" smtClean="0">
                <a:latin typeface="+mj-lt"/>
              </a:rPr>
              <a:t>when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ὅτε  </a:t>
            </a:r>
            <a:r>
              <a:rPr lang="en-US" dirty="0" smtClean="0">
                <a:latin typeface="+mj-lt"/>
              </a:rPr>
              <a:t>        </a:t>
            </a:r>
            <a:r>
              <a:rPr lang="en-US" dirty="0" smtClean="0">
                <a:latin typeface="+mj-lt"/>
              </a:rPr>
              <a:t>when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πρίν  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Conjunctions - Causal - Structural Markers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γάρ</a:t>
            </a: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</a:t>
            </a:r>
            <a:r>
              <a:rPr lang="en-US" dirty="0" smtClean="0">
                <a:latin typeface="+mj-lt"/>
              </a:rPr>
              <a:t>for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διότι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because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ὅτι 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>
                <a:latin typeface="+mj-lt"/>
              </a:rPr>
              <a:t>because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ἐπεί  </a:t>
            </a:r>
            <a:r>
              <a:rPr lang="en-US" dirty="0" smtClean="0">
                <a:latin typeface="+mj-lt"/>
              </a:rPr>
              <a:t>        </a:t>
            </a:r>
            <a:r>
              <a:rPr lang="en-US" dirty="0" smtClean="0">
                <a:latin typeface="+mj-lt"/>
              </a:rPr>
              <a:t>since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ὡς</a:t>
            </a:r>
            <a:r>
              <a:rPr lang="en-US" dirty="0" smtClean="0">
                <a:latin typeface="+mj-lt"/>
              </a:rPr>
              <a:t>            </a:t>
            </a:r>
            <a:r>
              <a:rPr lang="en-US" dirty="0" smtClean="0">
                <a:latin typeface="+mj-lt"/>
              </a:rPr>
              <a:t>since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ἐπειδή </a:t>
            </a:r>
            <a:r>
              <a:rPr lang="en-US" dirty="0" smtClean="0">
                <a:latin typeface="+mj-lt"/>
              </a:rPr>
              <a:t>     </a:t>
            </a:r>
            <a:r>
              <a:rPr lang="en-US" dirty="0" smtClean="0">
                <a:latin typeface="+mj-lt"/>
              </a:rPr>
              <a:t>since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Conjunctions - Purpose -- Structural Markers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ἵνα  </a:t>
            </a:r>
            <a:r>
              <a:rPr lang="en-US" dirty="0" smtClean="0">
                <a:latin typeface="+mj-lt"/>
              </a:rPr>
              <a:t>         </a:t>
            </a:r>
            <a:r>
              <a:rPr lang="en-US" dirty="0" smtClean="0">
                <a:latin typeface="+mj-lt"/>
              </a:rPr>
              <a:t>in order that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ὅπως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in order that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ὡς</a:t>
            </a:r>
            <a:r>
              <a:rPr lang="en-US" dirty="0" smtClean="0">
                <a:latin typeface="+mj-lt"/>
              </a:rPr>
              <a:t>           </a:t>
            </a:r>
            <a:r>
              <a:rPr lang="en-US" dirty="0" smtClean="0">
                <a:latin typeface="+mj-lt"/>
              </a:rPr>
              <a:t>in order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Conjunctions - Continuative - Structural Markers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δέ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 smtClean="0">
                <a:latin typeface="+mj-lt"/>
              </a:rPr>
              <a:t>and, now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ἵνα</a:t>
            </a:r>
            <a:r>
              <a:rPr lang="en-US" dirty="0" smtClean="0">
                <a:latin typeface="+mj-lt"/>
              </a:rPr>
              <a:t>        </a:t>
            </a:r>
            <a:r>
              <a:rPr lang="en-US" dirty="0" smtClean="0">
                <a:latin typeface="+mj-lt"/>
              </a:rPr>
              <a:t>that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ὅτι</a:t>
            </a:r>
            <a:r>
              <a:rPr lang="en-US" dirty="0" smtClean="0">
                <a:latin typeface="+mj-lt"/>
              </a:rPr>
              <a:t>        </a:t>
            </a:r>
            <a:r>
              <a:rPr lang="en-US" dirty="0">
                <a:latin typeface="+mj-lt"/>
              </a:rPr>
              <a:t>that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καί 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and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τέ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>
                <a:latin typeface="+mj-lt"/>
              </a:rPr>
              <a:t>and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οὖν  </a:t>
            </a:r>
            <a:r>
              <a:rPr lang="en-US" dirty="0" smtClean="0">
                <a:latin typeface="+mj-lt"/>
              </a:rPr>
              <a:t>      </a:t>
            </a:r>
            <a:r>
              <a:rPr lang="en-US" dirty="0" smtClean="0">
                <a:latin typeface="+mj-lt"/>
              </a:rPr>
              <a:t>then, now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Conjunctions - Adversative - Structural Markers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ἀλλά</a:t>
            </a:r>
            <a:r>
              <a:rPr lang="en-US" dirty="0" smtClean="0"/>
              <a:t>       </a:t>
            </a:r>
            <a:r>
              <a:rPr lang="en-US" dirty="0" smtClean="0"/>
              <a:t>but</a:t>
            </a:r>
          </a:p>
          <a:p>
            <a:pPr eaLnBrk="1" hangingPunct="1">
              <a:defRPr/>
            </a:pPr>
            <a:r>
              <a:rPr lang="el-GR" dirty="0" smtClean="0"/>
              <a:t>δέ</a:t>
            </a:r>
            <a:r>
              <a:rPr lang="en-US" dirty="0" smtClean="0"/>
              <a:t>             </a:t>
            </a:r>
            <a:r>
              <a:rPr lang="en-US" dirty="0" smtClean="0"/>
              <a:t>but</a:t>
            </a:r>
          </a:p>
          <a:p>
            <a:pPr eaLnBrk="1" hangingPunct="1">
              <a:defRPr/>
            </a:pPr>
            <a:r>
              <a:rPr lang="el-GR" dirty="0" smtClean="0"/>
              <a:t>καί </a:t>
            </a:r>
            <a:r>
              <a:rPr lang="en-US" dirty="0" smtClean="0"/>
              <a:t>           </a:t>
            </a:r>
            <a:r>
              <a:rPr lang="en-US" dirty="0" smtClean="0"/>
              <a:t>but  -- rare</a:t>
            </a:r>
          </a:p>
          <a:p>
            <a:pPr eaLnBrk="1" hangingPunct="1">
              <a:defRPr/>
            </a:pPr>
            <a:r>
              <a:rPr lang="el-GR" dirty="0" smtClean="0"/>
              <a:t>μέντοι </a:t>
            </a:r>
            <a:r>
              <a:rPr lang="en-US" dirty="0" smtClean="0"/>
              <a:t>     </a:t>
            </a:r>
            <a:r>
              <a:rPr lang="en-US" dirty="0" smtClean="0"/>
              <a:t>however</a:t>
            </a:r>
          </a:p>
          <a:p>
            <a:pPr eaLnBrk="1" hangingPunct="1">
              <a:defRPr/>
            </a:pPr>
            <a:r>
              <a:rPr lang="el-GR" dirty="0" smtClean="0"/>
              <a:t>οὖν   </a:t>
            </a:r>
            <a:r>
              <a:rPr lang="en-US" dirty="0" smtClean="0"/>
              <a:t>        </a:t>
            </a:r>
            <a:r>
              <a:rPr lang="en-US" dirty="0" smtClean="0"/>
              <a:t>however, then, therefore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609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Other structural marking particles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ἀμήν</a:t>
            </a:r>
            <a:r>
              <a:rPr lang="en-US" dirty="0" smtClean="0">
                <a:latin typeface="+mj-lt"/>
              </a:rPr>
              <a:t>       </a:t>
            </a:r>
            <a:r>
              <a:rPr lang="en-US" dirty="0" smtClean="0">
                <a:latin typeface="+mj-lt"/>
              </a:rPr>
              <a:t>so be it, truly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ἄγα</a:t>
            </a:r>
            <a:r>
              <a:rPr lang="en-US" dirty="0" smtClean="0">
                <a:latin typeface="+mj-lt"/>
              </a:rPr>
              <a:t>         </a:t>
            </a:r>
            <a:r>
              <a:rPr lang="en-US" dirty="0" smtClean="0">
                <a:latin typeface="+mj-lt"/>
              </a:rPr>
              <a:t>therefore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ἴδε</a:t>
            </a:r>
            <a:r>
              <a:rPr lang="en-US" dirty="0" smtClean="0">
                <a:latin typeface="+mj-lt"/>
              </a:rPr>
              <a:t>           </a:t>
            </a:r>
            <a:r>
              <a:rPr lang="en-US" dirty="0" smtClean="0">
                <a:latin typeface="+mj-lt"/>
              </a:rPr>
              <a:t>behold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ἰδού</a:t>
            </a:r>
            <a:r>
              <a:rPr lang="en-US" dirty="0" smtClean="0">
                <a:latin typeface="+mj-lt"/>
              </a:rPr>
              <a:t>         </a:t>
            </a:r>
            <a:r>
              <a:rPr lang="en-US" dirty="0" smtClean="0">
                <a:latin typeface="+mj-lt"/>
              </a:rPr>
              <a:t>behold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μέν 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 smtClean="0">
                <a:latin typeface="+mj-lt"/>
              </a:rPr>
              <a:t>indeed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ναί  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 smtClean="0">
                <a:latin typeface="+mj-lt"/>
              </a:rPr>
              <a:t>yes, indeed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Clause types - Introduction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8180388" cy="6019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Phrase -- multiple word unit without a verb</a:t>
            </a:r>
          </a:p>
          <a:p>
            <a:pPr eaLnBrk="1" hangingPunct="1">
              <a:defRPr/>
            </a:pPr>
            <a:r>
              <a:rPr lang="en-US" b="1" dirty="0" smtClean="0"/>
              <a:t>Clause -- multiple word unit with a verb</a:t>
            </a:r>
          </a:p>
          <a:p>
            <a:pPr eaLnBrk="1" hangingPunct="1">
              <a:defRPr/>
            </a:pPr>
            <a:r>
              <a:rPr lang="en-US" b="1" dirty="0" smtClean="0"/>
              <a:t>Clauses can act or substitute for:</a:t>
            </a:r>
          </a:p>
          <a:p>
            <a:pPr lvl="1" eaLnBrk="1" hangingPunct="1">
              <a:defRPr/>
            </a:pPr>
            <a:r>
              <a:rPr lang="en-US" b="1" dirty="0" smtClean="0"/>
              <a:t>1) </a:t>
            </a:r>
            <a:r>
              <a:rPr lang="en-US" b="1" dirty="0" smtClean="0">
                <a:solidFill>
                  <a:srgbClr val="FFFF00"/>
                </a:solidFill>
              </a:rPr>
              <a:t>Substantive (noun):</a:t>
            </a:r>
          </a:p>
          <a:p>
            <a:pPr lvl="2" eaLnBrk="1" hangingPunct="1">
              <a:defRPr/>
            </a:pPr>
            <a:r>
              <a:rPr lang="en-US" b="1" dirty="0" smtClean="0"/>
              <a:t>I do not have </a:t>
            </a:r>
            <a:r>
              <a:rPr lang="en-US" b="1" u="sng" dirty="0" smtClean="0"/>
              <a:t>what I need</a:t>
            </a:r>
            <a:r>
              <a:rPr lang="en-US" b="1" dirty="0" smtClean="0"/>
              <a:t>.</a:t>
            </a:r>
          </a:p>
          <a:p>
            <a:pPr lvl="1" eaLnBrk="1" hangingPunct="1">
              <a:defRPr/>
            </a:pPr>
            <a:r>
              <a:rPr lang="en-US" b="1" dirty="0" smtClean="0"/>
              <a:t>2)  </a:t>
            </a:r>
            <a:r>
              <a:rPr lang="en-US" b="1" dirty="0" smtClean="0">
                <a:solidFill>
                  <a:srgbClr val="FFFF00"/>
                </a:solidFill>
              </a:rPr>
              <a:t>Adjective:</a:t>
            </a:r>
            <a:r>
              <a:rPr lang="en-US" b="1" dirty="0" smtClean="0"/>
              <a:t> </a:t>
            </a:r>
          </a:p>
          <a:p>
            <a:pPr lvl="2" eaLnBrk="1" hangingPunct="1">
              <a:defRPr/>
            </a:pPr>
            <a:r>
              <a:rPr lang="en-US" b="1" dirty="0" smtClean="0"/>
              <a:t>He bought the ball </a:t>
            </a:r>
            <a:r>
              <a:rPr lang="en-US" b="1" u="sng" dirty="0" smtClean="0"/>
              <a:t>which was on the floor.</a:t>
            </a:r>
          </a:p>
          <a:p>
            <a:pPr lvl="1" eaLnBrk="1" hangingPunct="1">
              <a:defRPr/>
            </a:pPr>
            <a:r>
              <a:rPr lang="en-US" b="1" dirty="0" smtClean="0"/>
              <a:t>3)  </a:t>
            </a:r>
            <a:r>
              <a:rPr lang="en-US" b="1" dirty="0" smtClean="0">
                <a:solidFill>
                  <a:srgbClr val="FFFF00"/>
                </a:solidFill>
              </a:rPr>
              <a:t>Adverb:</a:t>
            </a:r>
            <a:r>
              <a:rPr lang="en-US" b="1" u="sng" dirty="0" smtClean="0"/>
              <a:t>  </a:t>
            </a:r>
          </a:p>
          <a:p>
            <a:pPr lvl="2" eaLnBrk="1" hangingPunct="1">
              <a:defRPr/>
            </a:pPr>
            <a:r>
              <a:rPr lang="en-US" b="1" dirty="0" smtClean="0"/>
              <a:t>We will visit </a:t>
            </a:r>
            <a:r>
              <a:rPr lang="en-US" b="1" u="sng" dirty="0" smtClean="0"/>
              <a:t>when the car is working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5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Clause Types -- Purpose Clause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04188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latin typeface="+mj-lt"/>
              </a:rPr>
              <a:t>Purpose Clause</a:t>
            </a:r>
            <a:r>
              <a:rPr lang="en-US" dirty="0" smtClean="0">
                <a:latin typeface="+mj-lt"/>
              </a:rPr>
              <a:t> -- Tells the goal or reason for the action of the main verb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went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to encourage Zach</a:t>
            </a:r>
            <a:r>
              <a:rPr lang="en-US" dirty="0" smtClean="0">
                <a:latin typeface="+mj-lt"/>
              </a:rPr>
              <a:t>.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       -- tells goal/purpose for an activity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latin typeface="+mj-lt"/>
              </a:rPr>
              <a:t>Infinitives</a:t>
            </a:r>
            <a:r>
              <a:rPr lang="en-US" dirty="0" smtClean="0">
                <a:latin typeface="+mj-lt"/>
              </a:rPr>
              <a:t> play this role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Μὴ νομίσητε ὅτι ἦλθον κατακύσαι τὸν νόμον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Do not think that I came </a:t>
            </a:r>
            <a:r>
              <a:rPr lang="en-US" u="sng" dirty="0" smtClean="0">
                <a:latin typeface="+mj-lt"/>
              </a:rPr>
              <a:t>to destroy the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4419600" cy="5334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Purpose Clause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solidFill>
                  <a:srgbClr val="FFFF00"/>
                </a:solidFill>
                <a:latin typeface="+mj-lt"/>
              </a:rPr>
              <a:t>εἰς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or </a:t>
            </a:r>
            <a:r>
              <a:rPr lang="el-GR" dirty="0" smtClean="0">
                <a:solidFill>
                  <a:srgbClr val="FFFF00"/>
                </a:solidFill>
                <a:latin typeface="+mj-lt"/>
              </a:rPr>
              <a:t>πρός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with the articular infinitive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ποιοῦσιν  πρὸς τὸ θεαθῆναι τοῖς ἀνθρώποις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(Mat 23:5)</a:t>
            </a:r>
          </a:p>
          <a:p>
            <a:pPr lvl="1" eaLnBrk="1" hangingPunct="1">
              <a:defRPr/>
            </a:pPr>
            <a:r>
              <a:rPr lang="en-US" dirty="0" smtClean="0">
                <a:latin typeface="+mj-lt"/>
              </a:rPr>
              <a:t>they do [them] </a:t>
            </a:r>
            <a:r>
              <a:rPr lang="en-US" u="sng" dirty="0" smtClean="0">
                <a:latin typeface="+mj-lt"/>
              </a:rPr>
              <a:t>to be seen by men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  <a:latin typeface="+mj-lt"/>
              </a:rPr>
              <a:t>With </a:t>
            </a:r>
            <a:r>
              <a:rPr lang="el-GR" dirty="0" smtClean="0">
                <a:solidFill>
                  <a:srgbClr val="FFFF00"/>
                </a:solidFill>
                <a:latin typeface="+mj-lt"/>
              </a:rPr>
              <a:t>ἵνα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+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subjunctive</a:t>
            </a:r>
          </a:p>
          <a:p>
            <a:pPr lvl="1" eaLnBrk="1" hangingPunct="1">
              <a:defRPr/>
            </a:pPr>
            <a:r>
              <a:rPr lang="el-GR" dirty="0" smtClean="0">
                <a:latin typeface="+mj-lt"/>
              </a:rPr>
              <a:t>ἦλθεν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-- </a:t>
            </a:r>
            <a:r>
              <a:rPr lang="el-GR" dirty="0" smtClean="0">
                <a:latin typeface="+mj-lt"/>
              </a:rPr>
              <a:t>ἵνα μαρτυρήσῃ περὶ τοῦ φωτός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dirty="0" smtClean="0">
                <a:latin typeface="+mj-lt"/>
              </a:rPr>
              <a:t>he came </a:t>
            </a:r>
            <a:r>
              <a:rPr lang="en-US" u="sng" dirty="0" smtClean="0">
                <a:latin typeface="+mj-lt"/>
              </a:rPr>
              <a:t>that he might bear witness concerning the light</a:t>
            </a:r>
            <a:r>
              <a:rPr lang="en-US" dirty="0" smtClean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Jn</a:t>
            </a:r>
            <a:r>
              <a:rPr lang="en-US" dirty="0" smtClean="0">
                <a:latin typeface="+mj-lt"/>
              </a:rPr>
              <a:t> 1:7)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smtClean="0"/>
              <a:t>Rapping the Lord’s Prayer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41475"/>
            <a:ext cx="9144000" cy="44545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καὶ</a:t>
            </a:r>
            <a:r>
              <a:rPr lang="en-US" sz="3600" dirty="0" smtClean="0">
                <a:latin typeface="+mj-lt"/>
              </a:rPr>
              <a:t>   </a:t>
            </a:r>
            <a:r>
              <a:rPr lang="el-GR" sz="3600" dirty="0" smtClean="0">
                <a:latin typeface="+mj-lt"/>
              </a:rPr>
              <a:t>ἄφες</a:t>
            </a:r>
            <a:r>
              <a:rPr lang="en-US" sz="3600" dirty="0" smtClean="0">
                <a:latin typeface="+mj-lt"/>
              </a:rPr>
              <a:t>  </a:t>
            </a:r>
            <a:r>
              <a:rPr lang="el-GR" sz="3600" dirty="0" smtClean="0">
                <a:latin typeface="+mj-lt"/>
              </a:rPr>
              <a:t>ἡμῖν</a:t>
            </a:r>
            <a:r>
              <a:rPr lang="en-US" sz="3600" dirty="0" smtClean="0">
                <a:latin typeface="+mj-lt"/>
              </a:rPr>
              <a:t>  </a:t>
            </a:r>
            <a:r>
              <a:rPr lang="el-GR" sz="3600" dirty="0" smtClean="0">
                <a:latin typeface="+mj-lt"/>
              </a:rPr>
              <a:t>τὰ</a:t>
            </a:r>
            <a:r>
              <a:rPr lang="en-US" sz="3600" dirty="0" smtClean="0">
                <a:latin typeface="+mj-lt"/>
              </a:rPr>
              <a:t>  </a:t>
            </a:r>
            <a:r>
              <a:rPr lang="el-GR" sz="3600" dirty="0" smtClean="0">
                <a:latin typeface="+mj-lt"/>
              </a:rPr>
              <a:t>ὀφειλήματα ἡμῶν</a:t>
            </a:r>
            <a:r>
              <a:rPr lang="en-US" sz="3600" dirty="0" smtClean="0">
                <a:latin typeface="+mj-lt"/>
              </a:rPr>
              <a:t>  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 and    forgive       us          trespasses         our</a:t>
            </a:r>
          </a:p>
          <a:p>
            <a:pPr eaLnBrk="1" hangingPunct="1">
              <a:defRPr/>
            </a:pPr>
            <a:r>
              <a:rPr lang="el-GR" sz="3600" dirty="0" smtClean="0">
                <a:latin typeface="+mj-lt"/>
              </a:rPr>
              <a:t>  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ὡς </a:t>
            </a:r>
            <a:r>
              <a:rPr lang="en-US" sz="3600" dirty="0" smtClean="0">
                <a:latin typeface="+mj-lt"/>
              </a:rPr>
              <a:t>   </a:t>
            </a:r>
            <a:r>
              <a:rPr lang="el-GR" sz="3600" dirty="0" smtClean="0">
                <a:latin typeface="+mj-lt"/>
              </a:rPr>
              <a:t>καὶ</a:t>
            </a:r>
            <a:r>
              <a:rPr lang="en-US" sz="3600" dirty="0" smtClean="0">
                <a:latin typeface="+mj-lt"/>
              </a:rPr>
              <a:t>     </a:t>
            </a:r>
            <a:r>
              <a:rPr lang="el-GR" sz="3600" dirty="0" smtClean="0">
                <a:latin typeface="+mj-lt"/>
              </a:rPr>
              <a:t>ἡμεῖς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 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ἀφήκαμεν</a:t>
            </a:r>
            <a:r>
              <a:rPr lang="en-US" sz="3600" dirty="0" smtClean="0">
                <a:latin typeface="+mj-lt"/>
              </a:rPr>
              <a:t/>
            </a:r>
            <a:br>
              <a:rPr lang="en-US" sz="3600" dirty="0" smtClean="0">
                <a:latin typeface="+mj-lt"/>
              </a:rPr>
            </a:br>
            <a:r>
              <a:rPr lang="en-US" sz="2400" dirty="0" smtClean="0">
                <a:latin typeface="+mj-lt"/>
              </a:rPr>
              <a:t>      </a:t>
            </a:r>
            <a:r>
              <a:rPr lang="en-US" sz="2800" b="1" dirty="0" smtClean="0">
                <a:latin typeface="+mj-lt"/>
              </a:rPr>
              <a:t>  as     also         we        have forgiven </a:t>
            </a:r>
          </a:p>
          <a:p>
            <a:pPr eaLnBrk="1" hangingPunct="1">
              <a:defRPr/>
            </a:pPr>
            <a:r>
              <a:rPr lang="en-US" sz="3600" dirty="0" smtClean="0">
                <a:latin typeface="+mj-lt"/>
              </a:rPr>
              <a:t>    </a:t>
            </a:r>
            <a:r>
              <a:rPr lang="el-GR" sz="3600" dirty="0" smtClean="0">
                <a:latin typeface="+mj-lt"/>
              </a:rPr>
              <a:t>τοῖς</a:t>
            </a:r>
            <a:r>
              <a:rPr lang="en-US" sz="3600" dirty="0" smtClean="0">
                <a:latin typeface="+mj-lt"/>
              </a:rPr>
              <a:t>     </a:t>
            </a:r>
            <a:r>
              <a:rPr lang="el-GR" sz="3600" dirty="0" smtClean="0">
                <a:latin typeface="+mj-lt"/>
              </a:rPr>
              <a:t>    ὀφειλέταις</a:t>
            </a:r>
            <a:r>
              <a:rPr lang="en-US" sz="3600" dirty="0" smtClean="0">
                <a:latin typeface="+mj-lt"/>
              </a:rPr>
              <a:t>    </a:t>
            </a:r>
            <a:r>
              <a:rPr lang="el-GR" sz="3600" dirty="0" smtClean="0">
                <a:latin typeface="+mj-lt"/>
              </a:rPr>
              <a:t>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ἡμῶν </a:t>
            </a:r>
            <a:r>
              <a:rPr lang="en-US" sz="3600" dirty="0" smtClean="0">
                <a:latin typeface="+mj-lt"/>
              </a:rPr>
              <a:t>  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  </a:t>
            </a:r>
            <a:r>
              <a:rPr lang="en-US" sz="2800" b="1" dirty="0" smtClean="0">
                <a:latin typeface="+mj-lt"/>
              </a:rPr>
              <a:t> the ones         trespassing            us</a:t>
            </a:r>
          </a:p>
        </p:txBody>
      </p:sp>
    </p:spTree>
    <p:extLst>
      <p:ext uri="{BB962C8B-B14F-4D97-AF65-F5344CB8AC3E}">
        <p14:creationId xmlns:p14="http://schemas.microsoft.com/office/powerpoint/2010/main" val="160126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4267200" cy="5334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Result Clause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772400" cy="49180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Shows results of main verb.  In English the translation is often close but the meaning is quite distinct</a:t>
            </a:r>
          </a:p>
          <a:p>
            <a:pPr eaLnBrk="1" hangingPunct="1">
              <a:defRPr/>
            </a:pPr>
            <a:r>
              <a:rPr lang="el-GR" dirty="0" smtClean="0">
                <a:solidFill>
                  <a:srgbClr val="FFFF00"/>
                </a:solidFill>
                <a:latin typeface="+mj-lt"/>
              </a:rPr>
              <a:t>ὥστε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or </a:t>
            </a:r>
            <a:r>
              <a:rPr lang="el-GR" dirty="0" smtClean="0">
                <a:solidFill>
                  <a:srgbClr val="FFFF00"/>
                </a:solidFill>
                <a:latin typeface="+mj-lt"/>
              </a:rPr>
              <a:t>ὡς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en-US" dirty="0" smtClean="0">
                <a:solidFill>
                  <a:srgbClr val="FFFF00"/>
                </a:solidFill>
                <a:latin typeface="+mj-lt"/>
              </a:rPr>
              <a:t>+ Infinitive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καὶ ἐὰν ἔχω πᾶσαν τὴν πίστιν ὥστε ὄρη μεθιστάναι </a:t>
            </a:r>
            <a:r>
              <a:rPr lang="en-US" dirty="0" smtClean="0">
                <a:latin typeface="+mj-lt"/>
              </a:rPr>
              <a:t>(1 </a:t>
            </a:r>
            <a:r>
              <a:rPr lang="en-US" dirty="0" smtClean="0">
                <a:latin typeface="+mj-lt"/>
              </a:rPr>
              <a:t>Cor. 13:2)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and if I have all faith,  </a:t>
            </a:r>
            <a:r>
              <a:rPr lang="en-US" u="sng" dirty="0" smtClean="0">
                <a:latin typeface="+mj-lt"/>
              </a:rPr>
              <a:t>so as to remove mountains </a:t>
            </a:r>
            <a:r>
              <a:rPr lang="en-US" dirty="0" smtClean="0">
                <a:latin typeface="+mj-lt"/>
              </a:rPr>
              <a:t> (result of faith)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04800"/>
            <a:ext cx="5181600" cy="609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Temporal Clauses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295400"/>
            <a:ext cx="7772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+mj-lt"/>
              </a:rPr>
              <a:t>Tell when the events of the main verb are taking place (before, after, during ...)</a:t>
            </a:r>
          </a:p>
          <a:p>
            <a:pPr eaLnBrk="1" hangingPunct="1">
              <a:defRPr/>
            </a:pPr>
            <a:r>
              <a:rPr lang="en-US" dirty="0" smtClean="0">
                <a:latin typeface="+mj-lt"/>
              </a:rPr>
              <a:t>The structural indicating conjunctions will trigger this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ὅτε  ἐτέλεσεν ὁ  Ἰησοῦς τοὺς λόγους τούτους, μετῆρεν  </a:t>
            </a:r>
            <a:r>
              <a:rPr lang="en-US" dirty="0" smtClean="0">
                <a:latin typeface="+mj-lt"/>
              </a:rPr>
              <a:t>[</a:t>
            </a:r>
            <a:r>
              <a:rPr lang="el-GR" dirty="0" smtClean="0">
                <a:latin typeface="+mj-lt"/>
              </a:rPr>
              <a:t>μεταίρω</a:t>
            </a:r>
            <a:r>
              <a:rPr lang="en-US" dirty="0" smtClean="0">
                <a:latin typeface="+mj-lt"/>
              </a:rPr>
              <a:t>].  </a:t>
            </a:r>
            <a:endParaRPr lang="en-US" dirty="0" smtClean="0">
              <a:latin typeface="+mj-lt"/>
            </a:endParaRPr>
          </a:p>
          <a:p>
            <a:pPr eaLnBrk="1" hangingPunct="1">
              <a:defRPr/>
            </a:pPr>
            <a:r>
              <a:rPr lang="en-US" u="sng" dirty="0" smtClean="0">
                <a:latin typeface="+mj-lt"/>
              </a:rPr>
              <a:t>When Jesus had finished these words</a:t>
            </a:r>
            <a:r>
              <a:rPr lang="en-US" dirty="0" smtClean="0">
                <a:latin typeface="+mj-lt"/>
              </a:rPr>
              <a:t>, he departed (Mat 19:1)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63246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Thinking beyond the box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7724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The point of the discussion on clauses was to begin thinking beyond the word level (parsing, word meaning) moving to the phrase and clause level.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Language Levels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7630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The development is from:</a:t>
            </a:r>
          </a:p>
          <a:p>
            <a:pPr eaLnBrk="1" hangingPunct="1">
              <a:defRPr/>
            </a:pPr>
            <a:r>
              <a:rPr lang="en-US" b="1" smtClean="0"/>
              <a:t> words </a:t>
            </a:r>
            <a:r>
              <a:rPr lang="en-US" b="1" smtClean="0">
                <a:sym typeface="Wingdings" pitchFamily="2" charset="2"/>
              </a:rPr>
              <a:t></a:t>
            </a:r>
            <a:r>
              <a:rPr lang="en-US" b="1" smtClean="0"/>
              <a:t> phrases &amp; clauses </a:t>
            </a:r>
          </a:p>
          <a:p>
            <a:pPr eaLnBrk="1" hangingPunct="1">
              <a:defRPr/>
            </a:pPr>
            <a:r>
              <a:rPr lang="en-US" b="1" smtClean="0"/>
              <a:t> words/phrases/clause</a:t>
            </a:r>
            <a:r>
              <a:rPr lang="en-US" b="1" smtClean="0">
                <a:sym typeface="Wingdings" pitchFamily="2" charset="2"/>
              </a:rPr>
              <a:t> </a:t>
            </a:r>
            <a:r>
              <a:rPr lang="en-US" b="1" smtClean="0"/>
              <a:t>sentences </a:t>
            </a:r>
          </a:p>
          <a:p>
            <a:pPr eaLnBrk="1" hangingPunct="1">
              <a:defRPr/>
            </a:pPr>
            <a:r>
              <a:rPr lang="en-US" b="1" smtClean="0"/>
              <a:t>Sentences </a:t>
            </a:r>
            <a:r>
              <a:rPr lang="en-US" b="1" smtClean="0">
                <a:sym typeface="Wingdings" pitchFamily="2" charset="2"/>
              </a:rPr>
              <a:t> t</a:t>
            </a:r>
            <a:r>
              <a:rPr lang="en-US" b="1" smtClean="0"/>
              <a:t>o paragraphs </a:t>
            </a:r>
          </a:p>
          <a:p>
            <a:pPr eaLnBrk="1" hangingPunct="1">
              <a:defRPr/>
            </a:pPr>
            <a:r>
              <a:rPr lang="en-US" b="1" smtClean="0"/>
              <a:t>Finally paragraphs </a:t>
            </a:r>
            <a:r>
              <a:rPr lang="en-US" b="1" smtClean="0">
                <a:sym typeface="Wingdings" pitchFamily="2" charset="2"/>
              </a:rPr>
              <a:t>d</a:t>
            </a:r>
            <a:r>
              <a:rPr lang="en-US" b="1" smtClean="0"/>
              <a:t>iscourses/books/epistles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 Language Levels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8392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He wrote in the book which was on the table.</a:t>
            </a:r>
          </a:p>
        </p:txBody>
      </p:sp>
      <p:grpSp>
        <p:nvGrpSpPr>
          <p:cNvPr id="181292" name="Group 44"/>
          <p:cNvGrpSpPr>
            <a:grpSpLocks/>
          </p:cNvGrpSpPr>
          <p:nvPr/>
        </p:nvGrpSpPr>
        <p:grpSpPr bwMode="auto">
          <a:xfrm>
            <a:off x="914400" y="4530725"/>
            <a:ext cx="3276600" cy="1524000"/>
            <a:chOff x="576" y="2854"/>
            <a:chExt cx="2064" cy="960"/>
          </a:xfrm>
        </p:grpSpPr>
        <p:sp>
          <p:nvSpPr>
            <p:cNvPr id="57379" name="Line 13"/>
            <p:cNvSpPr>
              <a:spLocks noChangeShapeType="1"/>
            </p:cNvSpPr>
            <p:nvPr/>
          </p:nvSpPr>
          <p:spPr bwMode="auto">
            <a:xfrm flipV="1">
              <a:off x="1632" y="3382"/>
              <a:ext cx="288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0" name="Line 14"/>
            <p:cNvSpPr>
              <a:spLocks noChangeShapeType="1"/>
            </p:cNvSpPr>
            <p:nvPr/>
          </p:nvSpPr>
          <p:spPr bwMode="auto">
            <a:xfrm flipV="1">
              <a:off x="1968" y="3622"/>
              <a:ext cx="96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1" name="Line 15"/>
            <p:cNvSpPr>
              <a:spLocks noChangeShapeType="1"/>
            </p:cNvSpPr>
            <p:nvPr/>
          </p:nvSpPr>
          <p:spPr bwMode="auto">
            <a:xfrm flipH="1" flipV="1">
              <a:off x="2064" y="3574"/>
              <a:ext cx="288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2" name="Line 16"/>
            <p:cNvSpPr>
              <a:spLocks noChangeShapeType="1"/>
            </p:cNvSpPr>
            <p:nvPr/>
          </p:nvSpPr>
          <p:spPr bwMode="auto">
            <a:xfrm>
              <a:off x="1920" y="3382"/>
              <a:ext cx="192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3" name="Text Box 17"/>
            <p:cNvSpPr txBox="1">
              <a:spLocks noChangeArrowheads="1"/>
            </p:cNvSpPr>
            <p:nvPr/>
          </p:nvSpPr>
          <p:spPr bwMode="auto">
            <a:xfrm>
              <a:off x="1632" y="3046"/>
              <a:ext cx="100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PrepP: Loc</a:t>
              </a:r>
            </a:p>
          </p:txBody>
        </p:sp>
        <p:sp>
          <p:nvSpPr>
            <p:cNvPr id="57384" name="Line 18"/>
            <p:cNvSpPr>
              <a:spLocks noChangeShapeType="1"/>
            </p:cNvSpPr>
            <p:nvPr/>
          </p:nvSpPr>
          <p:spPr bwMode="auto">
            <a:xfrm flipV="1">
              <a:off x="1152" y="2902"/>
              <a:ext cx="192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5" name="Line 19"/>
            <p:cNvSpPr>
              <a:spLocks noChangeShapeType="1"/>
            </p:cNvSpPr>
            <p:nvPr/>
          </p:nvSpPr>
          <p:spPr bwMode="auto">
            <a:xfrm flipV="1">
              <a:off x="576" y="2854"/>
              <a:ext cx="768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86" name="Line 20"/>
            <p:cNvSpPr>
              <a:spLocks noChangeShapeType="1"/>
            </p:cNvSpPr>
            <p:nvPr/>
          </p:nvSpPr>
          <p:spPr bwMode="auto">
            <a:xfrm>
              <a:off x="1344" y="2902"/>
              <a:ext cx="4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91" name="Group 43"/>
          <p:cNvGrpSpPr>
            <a:grpSpLocks/>
          </p:cNvGrpSpPr>
          <p:nvPr/>
        </p:nvGrpSpPr>
        <p:grpSpPr bwMode="auto">
          <a:xfrm>
            <a:off x="5029200" y="4683125"/>
            <a:ext cx="2819400" cy="1447800"/>
            <a:chOff x="3168" y="2950"/>
            <a:chExt cx="1776" cy="912"/>
          </a:xfrm>
        </p:grpSpPr>
        <p:sp>
          <p:nvSpPr>
            <p:cNvPr id="57369" name="Line 4"/>
            <p:cNvSpPr>
              <a:spLocks noChangeShapeType="1"/>
            </p:cNvSpPr>
            <p:nvPr/>
          </p:nvSpPr>
          <p:spPr bwMode="auto">
            <a:xfrm flipV="1">
              <a:off x="4224" y="3430"/>
              <a:ext cx="288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0" name="Line 5"/>
            <p:cNvSpPr>
              <a:spLocks noChangeShapeType="1"/>
            </p:cNvSpPr>
            <p:nvPr/>
          </p:nvSpPr>
          <p:spPr bwMode="auto">
            <a:xfrm flipV="1">
              <a:off x="4560" y="3670"/>
              <a:ext cx="96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1" name="Line 6"/>
            <p:cNvSpPr>
              <a:spLocks noChangeShapeType="1"/>
            </p:cNvSpPr>
            <p:nvPr/>
          </p:nvSpPr>
          <p:spPr bwMode="auto">
            <a:xfrm flipH="1" flipV="1">
              <a:off x="4656" y="3622"/>
              <a:ext cx="288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2" name="Line 7"/>
            <p:cNvSpPr>
              <a:spLocks noChangeShapeType="1"/>
            </p:cNvSpPr>
            <p:nvPr/>
          </p:nvSpPr>
          <p:spPr bwMode="auto">
            <a:xfrm>
              <a:off x="4512" y="3430"/>
              <a:ext cx="192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3" name="Text Box 8"/>
            <p:cNvSpPr txBox="1">
              <a:spLocks noChangeArrowheads="1"/>
            </p:cNvSpPr>
            <p:nvPr/>
          </p:nvSpPr>
          <p:spPr bwMode="auto">
            <a:xfrm>
              <a:off x="4262" y="3072"/>
              <a:ext cx="57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PrepP</a:t>
              </a:r>
            </a:p>
          </p:txBody>
        </p:sp>
        <p:sp>
          <p:nvSpPr>
            <p:cNvPr id="57374" name="Line 9"/>
            <p:cNvSpPr>
              <a:spLocks noChangeShapeType="1"/>
            </p:cNvSpPr>
            <p:nvPr/>
          </p:nvSpPr>
          <p:spPr bwMode="auto">
            <a:xfrm flipV="1">
              <a:off x="3744" y="2998"/>
              <a:ext cx="192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5" name="Line 10"/>
            <p:cNvSpPr>
              <a:spLocks noChangeShapeType="1"/>
            </p:cNvSpPr>
            <p:nvPr/>
          </p:nvSpPr>
          <p:spPr bwMode="auto">
            <a:xfrm flipV="1">
              <a:off x="3168" y="2950"/>
              <a:ext cx="768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6" name="Line 11"/>
            <p:cNvSpPr>
              <a:spLocks noChangeShapeType="1"/>
            </p:cNvSpPr>
            <p:nvPr/>
          </p:nvSpPr>
          <p:spPr bwMode="auto">
            <a:xfrm>
              <a:off x="3936" y="2950"/>
              <a:ext cx="4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7" name="Line 21"/>
            <p:cNvSpPr>
              <a:spLocks noChangeShapeType="1"/>
            </p:cNvSpPr>
            <p:nvPr/>
          </p:nvSpPr>
          <p:spPr bwMode="auto">
            <a:xfrm>
              <a:off x="4032" y="3046"/>
              <a:ext cx="4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78" name="Line 22"/>
            <p:cNvSpPr>
              <a:spLocks noChangeShapeType="1"/>
            </p:cNvSpPr>
            <p:nvPr/>
          </p:nvSpPr>
          <p:spPr bwMode="auto">
            <a:xfrm>
              <a:off x="4128" y="3142"/>
              <a:ext cx="336" cy="3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90" name="Group 42"/>
          <p:cNvGrpSpPr>
            <a:grpSpLocks/>
          </p:cNvGrpSpPr>
          <p:nvPr/>
        </p:nvGrpSpPr>
        <p:grpSpPr bwMode="auto">
          <a:xfrm>
            <a:off x="1600200" y="3429000"/>
            <a:ext cx="6461125" cy="1177925"/>
            <a:chOff x="1008" y="2160"/>
            <a:chExt cx="4070" cy="742"/>
          </a:xfrm>
        </p:grpSpPr>
        <p:sp>
          <p:nvSpPr>
            <p:cNvPr id="57365" name="Text Box 12"/>
            <p:cNvSpPr txBox="1">
              <a:spLocks noChangeArrowheads="1"/>
            </p:cNvSpPr>
            <p:nvPr/>
          </p:nvSpPr>
          <p:spPr bwMode="auto">
            <a:xfrm>
              <a:off x="3638" y="2592"/>
              <a:ext cx="144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Loc. Sub. Clause</a:t>
              </a:r>
            </a:p>
          </p:txBody>
        </p:sp>
        <p:sp>
          <p:nvSpPr>
            <p:cNvPr id="57366" name="Text Box 24"/>
            <p:cNvSpPr txBox="1">
              <a:spLocks noChangeArrowheads="1"/>
            </p:cNvSpPr>
            <p:nvPr/>
          </p:nvSpPr>
          <p:spPr bwMode="auto">
            <a:xfrm>
              <a:off x="1008" y="2614"/>
              <a:ext cx="6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Clause</a:t>
              </a:r>
            </a:p>
          </p:txBody>
        </p:sp>
        <p:sp>
          <p:nvSpPr>
            <p:cNvPr id="57367" name="Line 25"/>
            <p:cNvSpPr>
              <a:spLocks noChangeShapeType="1"/>
            </p:cNvSpPr>
            <p:nvPr/>
          </p:nvSpPr>
          <p:spPr bwMode="auto">
            <a:xfrm flipV="1">
              <a:off x="1488" y="2160"/>
              <a:ext cx="1632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68" name="Line 26"/>
            <p:cNvSpPr>
              <a:spLocks noChangeShapeType="1"/>
            </p:cNvSpPr>
            <p:nvPr/>
          </p:nvSpPr>
          <p:spPr bwMode="auto">
            <a:xfrm>
              <a:off x="3120" y="2160"/>
              <a:ext cx="72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9" name="Group 41"/>
          <p:cNvGrpSpPr>
            <a:grpSpLocks/>
          </p:cNvGrpSpPr>
          <p:nvPr/>
        </p:nvGrpSpPr>
        <p:grpSpPr bwMode="auto">
          <a:xfrm>
            <a:off x="152400" y="2667000"/>
            <a:ext cx="5686425" cy="838200"/>
            <a:chOff x="96" y="1680"/>
            <a:chExt cx="3582" cy="528"/>
          </a:xfrm>
        </p:grpSpPr>
        <p:sp>
          <p:nvSpPr>
            <p:cNvPr id="57359" name="Text Box 27"/>
            <p:cNvSpPr txBox="1">
              <a:spLocks noChangeArrowheads="1"/>
            </p:cNvSpPr>
            <p:nvPr/>
          </p:nvSpPr>
          <p:spPr bwMode="auto">
            <a:xfrm>
              <a:off x="2678" y="1850"/>
              <a:ext cx="10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Sentence 3 </a:t>
              </a:r>
            </a:p>
          </p:txBody>
        </p:sp>
        <p:sp>
          <p:nvSpPr>
            <p:cNvPr id="57360" name="Line 28"/>
            <p:cNvSpPr>
              <a:spLocks noChangeShapeType="1"/>
            </p:cNvSpPr>
            <p:nvPr/>
          </p:nvSpPr>
          <p:spPr bwMode="auto">
            <a:xfrm flipH="1" flipV="1">
              <a:off x="1248" y="1680"/>
              <a:ext cx="139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61" name="Text Box 29"/>
            <p:cNvSpPr txBox="1">
              <a:spLocks noChangeArrowheads="1"/>
            </p:cNvSpPr>
            <p:nvPr/>
          </p:nvSpPr>
          <p:spPr bwMode="auto">
            <a:xfrm>
              <a:off x="96" y="1920"/>
              <a:ext cx="10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Sentence 1 </a:t>
              </a:r>
            </a:p>
          </p:txBody>
        </p:sp>
        <p:sp>
          <p:nvSpPr>
            <p:cNvPr id="57362" name="Line 31"/>
            <p:cNvSpPr>
              <a:spLocks noChangeShapeType="1"/>
            </p:cNvSpPr>
            <p:nvPr/>
          </p:nvSpPr>
          <p:spPr bwMode="auto">
            <a:xfrm flipV="1">
              <a:off x="576" y="1680"/>
              <a:ext cx="5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63" name="Text Box 32"/>
            <p:cNvSpPr txBox="1">
              <a:spLocks noChangeArrowheads="1"/>
            </p:cNvSpPr>
            <p:nvPr/>
          </p:nvSpPr>
          <p:spPr bwMode="auto">
            <a:xfrm>
              <a:off x="1104" y="1872"/>
              <a:ext cx="10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Sentence 2 </a:t>
              </a:r>
            </a:p>
          </p:txBody>
        </p:sp>
        <p:sp>
          <p:nvSpPr>
            <p:cNvPr id="57364" name="Line 33"/>
            <p:cNvSpPr>
              <a:spLocks noChangeShapeType="1"/>
            </p:cNvSpPr>
            <p:nvPr/>
          </p:nvSpPr>
          <p:spPr bwMode="auto">
            <a:xfrm flipH="1" flipV="1">
              <a:off x="1200" y="1680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1288" name="Group 40"/>
          <p:cNvGrpSpPr>
            <a:grpSpLocks/>
          </p:cNvGrpSpPr>
          <p:nvPr/>
        </p:nvGrpSpPr>
        <p:grpSpPr bwMode="auto">
          <a:xfrm>
            <a:off x="1143000" y="2209800"/>
            <a:ext cx="7239000" cy="457200"/>
            <a:chOff x="720" y="1392"/>
            <a:chExt cx="4560" cy="288"/>
          </a:xfrm>
        </p:grpSpPr>
        <p:sp>
          <p:nvSpPr>
            <p:cNvPr id="57357" name="Text Box 30"/>
            <p:cNvSpPr txBox="1">
              <a:spLocks noChangeArrowheads="1"/>
            </p:cNvSpPr>
            <p:nvPr/>
          </p:nvSpPr>
          <p:spPr bwMode="auto">
            <a:xfrm>
              <a:off x="720" y="1392"/>
              <a:ext cx="10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Paragraph 1 </a:t>
              </a:r>
            </a:p>
          </p:txBody>
        </p:sp>
        <p:sp>
          <p:nvSpPr>
            <p:cNvPr id="57358" name="Text Box 34"/>
            <p:cNvSpPr txBox="1">
              <a:spLocks noChangeArrowheads="1"/>
            </p:cNvSpPr>
            <p:nvPr/>
          </p:nvSpPr>
          <p:spPr bwMode="auto">
            <a:xfrm>
              <a:off x="4194" y="1392"/>
              <a:ext cx="10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Paragraph 2 </a:t>
              </a:r>
            </a:p>
          </p:txBody>
        </p:sp>
      </p:grpSp>
      <p:grpSp>
        <p:nvGrpSpPr>
          <p:cNvPr id="181287" name="Group 39"/>
          <p:cNvGrpSpPr>
            <a:grpSpLocks/>
          </p:cNvGrpSpPr>
          <p:nvPr/>
        </p:nvGrpSpPr>
        <p:grpSpPr bwMode="auto">
          <a:xfrm>
            <a:off x="2590800" y="1219200"/>
            <a:ext cx="4038600" cy="1066800"/>
            <a:chOff x="1632" y="768"/>
            <a:chExt cx="2544" cy="672"/>
          </a:xfrm>
        </p:grpSpPr>
        <p:sp>
          <p:nvSpPr>
            <p:cNvPr id="57354" name="Line 35"/>
            <p:cNvSpPr>
              <a:spLocks noChangeShapeType="1"/>
            </p:cNvSpPr>
            <p:nvPr/>
          </p:nvSpPr>
          <p:spPr bwMode="auto">
            <a:xfrm flipV="1">
              <a:off x="1632" y="1056"/>
              <a:ext cx="120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5" name="Line 36"/>
            <p:cNvSpPr>
              <a:spLocks noChangeShapeType="1"/>
            </p:cNvSpPr>
            <p:nvPr/>
          </p:nvSpPr>
          <p:spPr bwMode="auto">
            <a:xfrm flipH="1" flipV="1">
              <a:off x="2928" y="1056"/>
              <a:ext cx="124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6" name="Text Box 38"/>
            <p:cNvSpPr txBox="1">
              <a:spLocks noChangeArrowheads="1"/>
            </p:cNvSpPr>
            <p:nvPr/>
          </p:nvSpPr>
          <p:spPr bwMode="auto">
            <a:xfrm>
              <a:off x="1968" y="768"/>
              <a:ext cx="19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itchFamily="2" charset="2"/>
                <a:buChar char="t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Char char="–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Discourse/Story/Epistle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Importance of different levels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Context determines meaning.  These higher levels allow one to establish semantic and syntactic context.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60198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27 Vocabulary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δύο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two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δώδεκα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twelve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εἷς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ἕν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ἑκατόν 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one hundred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ἑπτά 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seven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76200"/>
            <a:ext cx="58674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27 Vocabulary</a:t>
            </a:r>
            <a:r>
              <a:rPr lang="en-US" altLang="en-US" smtClean="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μηδείς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μηδεμία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μηδέν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no, no 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οὐδείς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οὐδεμία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οὐδέν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no, no 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πέντε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five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τρεῖς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τρία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three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χιλιάς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άδος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ἡ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thousand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Vocabulary Review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60198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27 Vocabulary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δύο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two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δώδεκα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twelve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εἷς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ἕν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ἑκατόν 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one hundred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ἑπτά 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seven</a:t>
            </a:r>
          </a:p>
        </p:txBody>
      </p:sp>
    </p:spTree>
    <p:extLst>
      <p:ext uri="{BB962C8B-B14F-4D97-AF65-F5344CB8AC3E}">
        <p14:creationId xmlns:p14="http://schemas.microsoft.com/office/powerpoint/2010/main" val="163359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858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4000" b="1" smtClean="0"/>
              <a:t>Rapping the Lord’s Prayer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καὶ         μὴ 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εἰσενέγκῃς</a:t>
            </a:r>
            <a:r>
              <a:rPr lang="en-US" sz="3600" dirty="0" smtClean="0">
                <a:latin typeface="+mj-lt"/>
              </a:rPr>
              <a:t>  </a:t>
            </a:r>
            <a:r>
              <a:rPr lang="el-GR" sz="3600" dirty="0" smtClean="0">
                <a:latin typeface="+mj-lt"/>
              </a:rPr>
              <a:t>  ἡμᾶς</a:t>
            </a:r>
            <a:r>
              <a:rPr lang="en-US" dirty="0" smtClean="0">
                <a:latin typeface="+mj-lt"/>
              </a:rPr>
              <a:t>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and         do not </a:t>
            </a:r>
            <a:r>
              <a:rPr lang="el-GR" sz="2400" b="1" dirty="0" smtClean="0">
                <a:latin typeface="+mj-lt"/>
              </a:rPr>
              <a:t>      </a:t>
            </a:r>
            <a:r>
              <a:rPr lang="en-US" sz="2400" b="1" dirty="0" smtClean="0">
                <a:latin typeface="+mj-lt"/>
              </a:rPr>
              <a:t> lead      </a:t>
            </a:r>
            <a:r>
              <a:rPr lang="el-GR" sz="2400" b="1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       </a:t>
            </a:r>
            <a:r>
              <a:rPr lang="el-GR" sz="2400" b="1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    us   </a:t>
            </a:r>
            <a:br>
              <a:rPr lang="en-US" sz="2400" b="1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>           </a:t>
            </a:r>
            <a:r>
              <a:rPr lang="en-US" sz="2000" dirty="0" smtClean="0">
                <a:latin typeface="+mj-lt"/>
              </a:rPr>
              <a:t>               </a:t>
            </a:r>
            <a:br>
              <a:rPr lang="en-US" sz="2000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        </a:t>
            </a:r>
            <a:r>
              <a:rPr lang="el-GR" dirty="0" smtClean="0">
                <a:latin typeface="+mj-lt"/>
              </a:rPr>
              <a:t>εἰς</a:t>
            </a:r>
            <a:r>
              <a:rPr lang="en-US" sz="3600" dirty="0" smtClean="0">
                <a:latin typeface="+mj-lt"/>
              </a:rPr>
              <a:t>  </a:t>
            </a:r>
            <a:r>
              <a:rPr lang="el-GR" sz="3600" dirty="0" smtClean="0">
                <a:latin typeface="+mj-lt"/>
              </a:rPr>
              <a:t>   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πειρασμόν</a:t>
            </a:r>
            <a:r>
              <a:rPr lang="en-US" sz="3600" dirty="0" smtClean="0">
                <a:latin typeface="+mj-lt"/>
              </a:rPr>
              <a:t/>
            </a:r>
            <a:br>
              <a:rPr lang="en-US" sz="36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                 </a:t>
            </a:r>
            <a:r>
              <a:rPr lang="en-US" sz="2400" b="1" dirty="0" smtClean="0">
                <a:latin typeface="+mj-lt"/>
              </a:rPr>
              <a:t>into           temptation </a:t>
            </a:r>
            <a:br>
              <a:rPr lang="en-US" sz="2400" b="1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/>
            </a:r>
            <a:br>
              <a:rPr lang="en-US" sz="2400" b="1" dirty="0" smtClean="0">
                <a:latin typeface="+mj-lt"/>
              </a:rPr>
            </a:br>
            <a:r>
              <a:rPr lang="en-US" dirty="0" smtClean="0">
                <a:latin typeface="+mj-lt"/>
              </a:rPr>
              <a:t>  </a:t>
            </a:r>
            <a:r>
              <a:rPr lang="el-GR" dirty="0" smtClean="0">
                <a:latin typeface="+mj-lt"/>
              </a:rPr>
              <a:t>ἀλλὰ     ῥῦσαι     ἡμᾶς      </a:t>
            </a:r>
            <a:r>
              <a:rPr lang="en-US" sz="3600" dirty="0" smtClean="0">
                <a:latin typeface="+mj-lt"/>
              </a:rPr>
              <a:t> </a:t>
            </a:r>
            <a:r>
              <a:rPr lang="el-GR" sz="3600" dirty="0" smtClean="0">
                <a:latin typeface="+mj-lt"/>
              </a:rPr>
              <a:t>ἀπὸ </a:t>
            </a:r>
            <a:r>
              <a:rPr lang="en-US" sz="3600" dirty="0" smtClean="0">
                <a:latin typeface="+mj-lt"/>
              </a:rPr>
              <a:t>   </a:t>
            </a:r>
            <a:br>
              <a:rPr lang="en-US" sz="3600" dirty="0" smtClean="0">
                <a:latin typeface="+mj-lt"/>
              </a:rPr>
            </a:br>
            <a:r>
              <a:rPr lang="en-US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 but            deliver           us             from</a:t>
            </a:r>
            <a:br>
              <a:rPr lang="en-US" sz="2400" b="1" dirty="0" smtClean="0">
                <a:latin typeface="+mj-lt"/>
              </a:rPr>
            </a:br>
            <a:r>
              <a:rPr lang="en-US" sz="2400" b="1" dirty="0" smtClean="0">
                <a:latin typeface="+mj-lt"/>
              </a:rPr>
              <a:t/>
            </a:r>
            <a:br>
              <a:rPr lang="en-US" sz="2400" b="1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              </a:t>
            </a:r>
            <a:r>
              <a:rPr lang="el-GR" sz="3600" dirty="0" smtClean="0">
                <a:latin typeface="+mj-lt"/>
              </a:rPr>
              <a:t>τοῦ    πονηροῦ</a:t>
            </a:r>
            <a:r>
              <a:rPr lang="en-US" dirty="0" smtClean="0">
                <a:latin typeface="+mj-lt"/>
              </a:rPr>
              <a:t>  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                    </a:t>
            </a:r>
            <a:r>
              <a:rPr lang="en-US" sz="2400" b="1" dirty="0" smtClean="0">
                <a:latin typeface="+mj-lt"/>
              </a:rPr>
              <a:t>the evil one</a:t>
            </a:r>
          </a:p>
        </p:txBody>
      </p:sp>
    </p:spTree>
    <p:extLst>
      <p:ext uri="{BB962C8B-B14F-4D97-AF65-F5344CB8AC3E}">
        <p14:creationId xmlns:p14="http://schemas.microsoft.com/office/powerpoint/2010/main" val="43244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76200"/>
            <a:ext cx="5867400" cy="762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27 Vocabulary</a:t>
            </a:r>
            <a:r>
              <a:rPr lang="en-US" altLang="en-US" smtClean="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μηδείς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μηδεμία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μηδέν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no, no 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οὐδείς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οὐδεμία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οὐδέν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no, no 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πέντε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five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τρεῖς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τρία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three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χιλιάς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άδος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ἡ</a:t>
            </a:r>
            <a:r>
              <a:rPr lang="en-US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thousand</a:t>
            </a:r>
          </a:p>
        </p:txBody>
      </p:sp>
    </p:spTree>
    <p:extLst>
      <p:ext uri="{BB962C8B-B14F-4D97-AF65-F5344CB8AC3E}">
        <p14:creationId xmlns:p14="http://schemas.microsoft.com/office/powerpoint/2010/main" val="397079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26 Vocabulary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4621213" cy="59436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ἑαυτοῦ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ῆς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of him/her/itself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ἐμός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ή</a:t>
            </a:r>
            <a:r>
              <a:rPr lang="en-US" altLang="en-US" dirty="0" smtClean="0">
                <a:latin typeface="+mj-lt"/>
              </a:rPr>
              <a:t>, -</a:t>
            </a:r>
            <a:r>
              <a:rPr lang="el-GR" altLang="en-US" dirty="0" smtClean="0">
                <a:latin typeface="+mj-lt"/>
              </a:rPr>
              <a:t>όν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my, mine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ἱμάτιον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ου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τό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garment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νύξ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νυκτός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ἡ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night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ὅστις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ἥτις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ὅτι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whoever </a:t>
            </a:r>
          </a:p>
        </p:txBody>
      </p:sp>
    </p:spTree>
    <p:extLst>
      <p:ext uri="{BB962C8B-B14F-4D97-AF65-F5344CB8AC3E}">
        <p14:creationId xmlns:p14="http://schemas.microsoft.com/office/powerpoint/2010/main" val="108362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bldLvl="5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26 Vocabulary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5535613" cy="59436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ποῦ 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where?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προσκυνέω  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I worship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τις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τι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someone, something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τίς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τί </a:t>
            </a:r>
            <a:r>
              <a:rPr lang="en-US" altLang="en-US" dirty="0" smtClean="0">
                <a:latin typeface="+mj-lt"/>
              </a:rPr>
              <a:t> 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who?  which? </a:t>
            </a:r>
          </a:p>
          <a:p>
            <a:pPr eaLnBrk="1" hangingPunct="1">
              <a:defRPr/>
            </a:pPr>
            <a:r>
              <a:rPr lang="el-GR" altLang="en-US" dirty="0" smtClean="0">
                <a:latin typeface="+mj-lt"/>
              </a:rPr>
              <a:t>ὧδε </a:t>
            </a:r>
            <a:r>
              <a:rPr lang="en-US" altLang="en-US" dirty="0" smtClean="0">
                <a:latin typeface="+mj-lt"/>
              </a:rPr>
              <a:t>    </a:t>
            </a:r>
          </a:p>
          <a:p>
            <a:pPr lvl="1" eaLnBrk="1" hangingPunct="1">
              <a:defRPr/>
            </a:pPr>
            <a:r>
              <a:rPr lang="en-US" altLang="en-US" dirty="0" smtClean="0">
                <a:latin typeface="+mj-lt"/>
              </a:rPr>
              <a:t>here, hither </a:t>
            </a:r>
          </a:p>
        </p:txBody>
      </p:sp>
    </p:spTree>
    <p:extLst>
      <p:ext uri="{BB962C8B-B14F-4D97-AF65-F5344CB8AC3E}">
        <p14:creationId xmlns:p14="http://schemas.microsoft.com/office/powerpoint/2010/main" val="40907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bldLvl="4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019800" cy="609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25 Vocabulary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4724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ἀνίστημι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raise, erect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ἀπόλλυμι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destroy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ἀφίημι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let go, dismiss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δίδωμι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give, put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ἤδη </a:t>
            </a:r>
            <a:r>
              <a:rPr lang="en-US" alt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now, already </a:t>
            </a:r>
          </a:p>
        </p:txBody>
      </p:sp>
    </p:spTree>
    <p:extLst>
      <p:ext uri="{BB962C8B-B14F-4D97-AF65-F5344CB8AC3E}">
        <p14:creationId xmlns:p14="http://schemas.microsoft.com/office/powerpoint/2010/main" val="234391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5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6019800" cy="6858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25 Vocabulary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487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ἵστημι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set, stand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κηρύσσω 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proclaim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παραδίδωμι 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entrust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τίθημι  </a:t>
            </a:r>
            <a:endParaRPr lang="en-US" alt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put, place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dirty="0" smtClean="0">
                <a:latin typeface="+mj-lt"/>
              </a:rPr>
              <a:t>φημί 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+mj-lt"/>
              </a:rPr>
              <a:t>I say </a:t>
            </a:r>
          </a:p>
        </p:txBody>
      </p:sp>
    </p:spTree>
    <p:extLst>
      <p:ext uri="{BB962C8B-B14F-4D97-AF65-F5344CB8AC3E}">
        <p14:creationId xmlns:p14="http://schemas.microsoft.com/office/powerpoint/2010/main" val="112448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bldLvl="5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6400800" cy="990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24 Vocabulary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ἀγαπητός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ή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όν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beloved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γραμματεύς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έως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ὁ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scribe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δαιμόνιον</a:t>
            </a:r>
            <a:r>
              <a:rPr lang="en-US" altLang="en-US" dirty="0" smtClean="0">
                <a:latin typeface="+mj-lt"/>
              </a:rPr>
              <a:t>, -</a:t>
            </a:r>
            <a:r>
              <a:rPr lang="el-GR" altLang="en-US" dirty="0" smtClean="0">
                <a:latin typeface="+mj-lt"/>
              </a:rPr>
              <a:t>ου</a:t>
            </a:r>
            <a:r>
              <a:rPr lang="en-US" altLang="en-US" dirty="0" smtClean="0">
                <a:latin typeface="+mj-lt"/>
              </a:rPr>
              <a:t>, </a:t>
            </a:r>
            <a:r>
              <a:rPr lang="el-GR" altLang="en-US" dirty="0" smtClean="0">
                <a:latin typeface="+mj-lt"/>
              </a:rPr>
              <a:t>τό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demon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δοκέω 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I think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δοξάζω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I glorify, honor</a:t>
            </a:r>
          </a:p>
        </p:txBody>
      </p:sp>
    </p:spTree>
    <p:extLst>
      <p:ext uri="{BB962C8B-B14F-4D97-AF65-F5344CB8AC3E}">
        <p14:creationId xmlns:p14="http://schemas.microsoft.com/office/powerpoint/2010/main" val="6213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bldLvl="4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5943600" cy="6858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Chapter 24 Vocabulary</a:t>
            </a:r>
            <a:r>
              <a:rPr lang="en-US" altLang="en-US" smtClean="0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ἔξω </a:t>
            </a:r>
            <a:r>
              <a:rPr lang="en-US" alt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outside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ἐρωτάω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I ask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θέλημα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ατος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τό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will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θρόνος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ου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ὁ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throne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+mj-lt"/>
              </a:rPr>
              <a:t>ὄρος</a:t>
            </a:r>
            <a:r>
              <a:rPr lang="en-US" altLang="en-US" dirty="0" smtClean="0">
                <a:latin typeface="+mj-lt"/>
              </a:rPr>
              <a:t>,  -</a:t>
            </a:r>
            <a:r>
              <a:rPr lang="el-GR" altLang="en-US" dirty="0" smtClean="0">
                <a:latin typeface="+mj-lt"/>
              </a:rPr>
              <a:t>ους</a:t>
            </a:r>
            <a:r>
              <a:rPr lang="en-US" altLang="en-US" dirty="0" smtClean="0">
                <a:latin typeface="+mj-lt"/>
              </a:rPr>
              <a:t>,  </a:t>
            </a:r>
            <a:r>
              <a:rPr lang="el-GR" altLang="en-US" dirty="0" smtClean="0">
                <a:latin typeface="+mj-lt"/>
              </a:rPr>
              <a:t>τό </a:t>
            </a:r>
            <a:r>
              <a:rPr lang="en-US" alt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latin typeface="+mj-lt"/>
              </a:rPr>
              <a:t>     mountain</a:t>
            </a:r>
          </a:p>
        </p:txBody>
      </p:sp>
    </p:spTree>
    <p:extLst>
      <p:ext uri="{BB962C8B-B14F-4D97-AF65-F5344CB8AC3E}">
        <p14:creationId xmlns:p14="http://schemas.microsoft.com/office/powerpoint/2010/main" val="31959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4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6096000" cy="8572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23 Vocabulary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ἄγω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lead, bring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ἀπολύω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set free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εἴτε   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if, whether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ἐντολή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ῆς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ἡ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commandment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καρπός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οῦ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8052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1722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23 Vocabulary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πιστός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ή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όν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faithful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πρεσβύτερος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elder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ῥῆμα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ατος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word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σάββατον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</a:t>
            </a:r>
            <a:r>
              <a:rPr lang="el-GR" dirty="0" smtClean="0">
                <a:latin typeface="+mj-lt"/>
              </a:rPr>
              <a:t>τό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Sabbath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φέρω 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bear, carry</a:t>
            </a:r>
          </a:p>
        </p:txBody>
      </p:sp>
    </p:spTree>
    <p:extLst>
      <p:ext uri="{BB962C8B-B14F-4D97-AF65-F5344CB8AC3E}">
        <p14:creationId xmlns:p14="http://schemas.microsoft.com/office/powerpoint/2010/main" val="301753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76200"/>
            <a:ext cx="6248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22 Vocabulary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αἰτέω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ask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αἰώνιος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eternal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ἀποκτείνω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kill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κεφαλή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ῆς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ἡ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head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πίνω 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drink</a:t>
            </a:r>
          </a:p>
        </p:txBody>
      </p:sp>
    </p:spTree>
    <p:extLst>
      <p:ext uri="{BB962C8B-B14F-4D97-AF65-F5344CB8AC3E}">
        <p14:creationId xmlns:p14="http://schemas.microsoft.com/office/powerpoint/2010/main" val="400223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2-1-2 Paradigms - Chant this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2192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  2                     1                     2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λόγος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ἱερόν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λόγου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cs typeface="Times New Roman" panose="02020603050405020304" pitchFamily="18" charset="0"/>
              </a:rPr>
              <a:t>γραφῆς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ἱεροῦ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λόγῳ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cs typeface="Times New Roman" panose="02020603050405020304" pitchFamily="18" charset="0"/>
              </a:rPr>
              <a:t>γραφῇ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cs typeface="Times New Roman" panose="02020603050405020304" pitchFamily="18" charset="0"/>
              </a:rPr>
              <a:t>   ἱερῷ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λόγον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cs typeface="Times New Roman" panose="02020603050405020304" pitchFamily="18" charset="0"/>
              </a:rPr>
              <a:t>γραφήν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ἱερόν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λόγοι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  <a:r>
              <a:rPr lang="el-GR" dirty="0" smtClean="0">
                <a:cs typeface="Times New Roman" panose="02020603050405020304" pitchFamily="18" charset="0"/>
              </a:rPr>
              <a:t>γραφαί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ἱερά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λόγων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cs typeface="Times New Roman" panose="02020603050405020304" pitchFamily="18" charset="0"/>
              </a:rPr>
              <a:t>γραφῶν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ἱερῶν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λόγοις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cs typeface="Times New Roman" panose="02020603050405020304" pitchFamily="18" charset="0"/>
              </a:rPr>
              <a:t>γραφαῖς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cs typeface="Times New Roman" panose="02020603050405020304" pitchFamily="18" charset="0"/>
              </a:rPr>
              <a:t>  ἱεροῖς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λόγους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cs typeface="Times New Roman" panose="02020603050405020304" pitchFamily="18" charset="0"/>
              </a:rPr>
              <a:t>γραφάς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ἱερά </a:t>
            </a:r>
            <a:endParaRPr lang="en-US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6172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22 Vocabulary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57912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πλοῖον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boat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πῦρ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ός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fire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τηρέω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keep, guard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ὕδωρ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ατος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water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χαίρω   </a:t>
            </a:r>
            <a:endParaRPr lang="en-US" dirty="0" smtClean="0">
              <a:latin typeface="+mj-lt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</a:rPr>
              <a:t>I rejoice</a:t>
            </a:r>
          </a:p>
        </p:txBody>
      </p:sp>
    </p:spTree>
    <p:extLst>
      <p:ext uri="{BB962C8B-B14F-4D97-AF65-F5344CB8AC3E}">
        <p14:creationId xmlns:p14="http://schemas.microsoft.com/office/powerpoint/2010/main" val="301130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477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 </a:t>
            </a:r>
            <a:r>
              <a:rPr lang="en-US" b="1" smtClean="0"/>
              <a:t> Chapter 21 Vocabulary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ἀνοίγω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I open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βαπτίζω 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I baptize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εὐαγγέλιον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gospel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μαρτυρέω 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I witness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πέμπω 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I send </a:t>
            </a:r>
          </a:p>
        </p:txBody>
      </p:sp>
    </p:spTree>
    <p:extLst>
      <p:ext uri="{BB962C8B-B14F-4D97-AF65-F5344CB8AC3E}">
        <p14:creationId xmlns:p14="http://schemas.microsoft.com/office/powerpoint/2010/main" val="295024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bldLvl="4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477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21 Vocabulary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προνηρός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ά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όν</a:t>
            </a:r>
            <a:r>
              <a:rPr lang="en-US" dirty="0" smtClean="0">
                <a:latin typeface="+mj-lt"/>
              </a:rPr>
              <a:t>  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evil, bad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πρόσωπον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face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σημεῖον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ου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sign, miracle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στόμα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ατος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τό </a:t>
            </a:r>
            <a:r>
              <a:rPr lang="en-US" dirty="0" smtClean="0">
                <a:latin typeface="+mj-lt"/>
              </a:rPr>
              <a:t>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mouth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latin typeface="+mj-lt"/>
              </a:rPr>
              <a:t>ὑπάγω </a:t>
            </a:r>
            <a:r>
              <a:rPr lang="en-US" dirty="0" smtClean="0">
                <a:latin typeface="+mj-lt"/>
              </a:rPr>
              <a:t>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>
                <a:latin typeface="+mj-lt"/>
              </a:rPr>
              <a:t>I go away </a:t>
            </a:r>
          </a:p>
        </p:txBody>
      </p:sp>
    </p:spTree>
    <p:extLst>
      <p:ext uri="{BB962C8B-B14F-4D97-AF65-F5344CB8AC3E}">
        <p14:creationId xmlns:p14="http://schemas.microsoft.com/office/powerpoint/2010/main" val="331669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4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5715000" cy="5603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/>
              <a:t>Chapter 20 Vocabulary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l-GR" b="1" dirty="0" smtClean="0">
                <a:latin typeface="Greekth" pitchFamily="18" charset="0"/>
              </a:rPr>
              <a:t> </a:t>
            </a:r>
            <a:r>
              <a:rPr lang="el-GR" dirty="0" smtClean="0">
                <a:latin typeface="+mj-lt"/>
              </a:rPr>
              <a:t>ἀναβαίνω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I go up 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ἄρχω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I rule,  begin (in mid.)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ἕκαστος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η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ον</a:t>
            </a:r>
            <a:r>
              <a:rPr lang="en-US" dirty="0" smtClean="0">
                <a:latin typeface="+mj-lt"/>
              </a:rPr>
              <a:t>  </a:t>
            </a:r>
          </a:p>
          <a:p>
            <a:pPr lvl="1" eaLnBrk="1" hangingPunct="1">
              <a:defRPr/>
            </a:pPr>
            <a:r>
              <a:rPr lang="en-US" b="1" dirty="0" smtClean="0"/>
              <a:t>each, every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ἐκβάλλω 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I drive out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κἀγώ   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and I, but I </a:t>
            </a:r>
          </a:p>
        </p:txBody>
      </p:sp>
    </p:spTree>
    <p:extLst>
      <p:ext uri="{BB962C8B-B14F-4D97-AF65-F5344CB8AC3E}">
        <p14:creationId xmlns:p14="http://schemas.microsoft.com/office/powerpoint/2010/main" val="188108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bldLvl="3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76200"/>
            <a:ext cx="5715000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/>
              <a:t>Chapter 20 Vocabulary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καταβαίνω 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b="1" dirty="0" smtClean="0"/>
              <a:t>I go down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μᾶλλον 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b="1" dirty="0" smtClean="0"/>
              <a:t>more, rather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μήτηρ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ός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ἡ 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mother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ὅπου </a:t>
            </a:r>
            <a:r>
              <a:rPr lang="en-US" dirty="0" smtClean="0">
                <a:latin typeface="+mj-lt"/>
              </a:rPr>
              <a:t> </a:t>
            </a:r>
          </a:p>
          <a:p>
            <a:pPr lvl="1" eaLnBrk="1" hangingPunct="1">
              <a:defRPr/>
            </a:pPr>
            <a:r>
              <a:rPr lang="en-US" b="1" dirty="0" smtClean="0"/>
              <a:t>where, since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ὥστε </a:t>
            </a:r>
            <a:endParaRPr lang="en-US" dirty="0" smtClean="0">
              <a:latin typeface="+mj-lt"/>
            </a:endParaRPr>
          </a:p>
          <a:p>
            <a:pPr lvl="1" eaLnBrk="1" hangingPunct="1">
              <a:defRPr/>
            </a:pPr>
            <a:r>
              <a:rPr lang="en-US" b="1" dirty="0" smtClean="0"/>
              <a:t>therefore, so that </a:t>
            </a:r>
          </a:p>
        </p:txBody>
      </p:sp>
    </p:spTree>
    <p:extLst>
      <p:ext uri="{BB962C8B-B14F-4D97-AF65-F5344CB8AC3E}">
        <p14:creationId xmlns:p14="http://schemas.microsoft.com/office/powerpoint/2010/main" val="309979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5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6324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19 Vocabulary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ἀκολουθέω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follow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ἐνώπιον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before</a:t>
            </a:r>
            <a:r>
              <a:rPr lang="en-US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θάλασσα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ης</a:t>
            </a:r>
            <a:r>
              <a:rPr lang="en-US" dirty="0" smtClean="0">
                <a:latin typeface="+mj-lt"/>
              </a:rPr>
              <a:t>, </a:t>
            </a:r>
            <a:r>
              <a:rPr lang="el-GR" dirty="0" smtClean="0">
                <a:latin typeface="+mj-lt"/>
              </a:rPr>
              <a:t>ἡ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sea,  lake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κάθημαι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sit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καιρός</a:t>
            </a:r>
            <a:r>
              <a:rPr lang="en-US" dirty="0" smtClean="0">
                <a:latin typeface="+mj-lt"/>
              </a:rPr>
              <a:t>,  -</a:t>
            </a:r>
            <a:r>
              <a:rPr lang="el-GR" dirty="0" smtClean="0">
                <a:latin typeface="+mj-lt"/>
              </a:rPr>
              <a:t>οῦ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time </a:t>
            </a:r>
          </a:p>
        </p:txBody>
      </p:sp>
    </p:spTree>
    <p:extLst>
      <p:ext uri="{BB962C8B-B14F-4D97-AF65-F5344CB8AC3E}">
        <p14:creationId xmlns:p14="http://schemas.microsoft.com/office/powerpoint/2010/main" val="42029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6096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19 Vocabulary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οὔτε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and not, nor, neither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πίπτω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fall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πούς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ποδός</a:t>
            </a:r>
            <a:r>
              <a:rPr lang="en-US" dirty="0" smtClean="0">
                <a:latin typeface="+mj-lt"/>
              </a:rPr>
              <a:t>,  </a:t>
            </a:r>
            <a:r>
              <a:rPr lang="el-GR" dirty="0" smtClean="0">
                <a:latin typeface="+mj-lt"/>
              </a:rPr>
              <a:t>ὁ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foot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προσέρχομαι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come/go to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προσεύχομαι  </a:t>
            </a:r>
            <a:r>
              <a:rPr lang="en-US" dirty="0" smtClean="0">
                <a:latin typeface="+mj-lt"/>
              </a:rPr>
              <a:t>       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+mj-lt"/>
              </a:rPr>
              <a:t>I pray </a:t>
            </a:r>
          </a:p>
        </p:txBody>
      </p:sp>
    </p:spTree>
    <p:extLst>
      <p:ext uri="{BB962C8B-B14F-4D97-AF65-F5344CB8AC3E}">
        <p14:creationId xmlns:p14="http://schemas.microsoft.com/office/powerpoint/2010/main" val="197200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5943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18 Vocabulary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4572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genna&lt;w  </a:t>
            </a:r>
          </a:p>
          <a:p>
            <a:pPr eaLnBrk="1" hangingPunct="1">
              <a:defRPr/>
            </a:pPr>
            <a:r>
              <a:rPr lang="en-US" b="1" smtClean="0"/>
              <a:t>        I beget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dikaiosu&lt;nh,  -hj,  h[  </a:t>
            </a:r>
          </a:p>
          <a:p>
            <a:pPr eaLnBrk="1" hangingPunct="1">
              <a:defRPr/>
            </a:pPr>
            <a:r>
              <a:rPr lang="en-US" b="1" smtClean="0"/>
              <a:t>        righteousness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e]a&lt;n  </a:t>
            </a:r>
          </a:p>
          <a:p>
            <a:pPr eaLnBrk="1" hangingPunct="1">
              <a:defRPr/>
            </a:pPr>
            <a:r>
              <a:rPr lang="en-US" b="1" smtClean="0"/>
              <a:t>        if, when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ei]rh&lt;nh,  -hj,  h[   </a:t>
            </a:r>
          </a:p>
          <a:p>
            <a:pPr eaLnBrk="1" hangingPunct="1">
              <a:defRPr/>
            </a:pPr>
            <a:r>
              <a:rPr lang="en-US" b="1" smtClean="0"/>
              <a:t>       peace  </a:t>
            </a:r>
          </a:p>
          <a:p>
            <a:pPr eaLnBrk="1" hangingPunct="1">
              <a:defRPr/>
            </a:pPr>
            <a:r>
              <a:rPr lang="en-US" b="1" smtClean="0">
                <a:latin typeface="Greekth" pitchFamily="18" charset="0"/>
              </a:rPr>
              <a:t>oi#da  </a:t>
            </a:r>
          </a:p>
          <a:p>
            <a:pPr eaLnBrk="1" hangingPunct="1">
              <a:defRPr/>
            </a:pPr>
            <a:r>
              <a:rPr lang="en-US" b="1" smtClean="0"/>
              <a:t>       I know  </a:t>
            </a:r>
          </a:p>
        </p:txBody>
      </p:sp>
    </p:spTree>
    <p:extLst>
      <p:ext uri="{BB962C8B-B14F-4D97-AF65-F5344CB8AC3E}">
        <p14:creationId xmlns:p14="http://schemas.microsoft.com/office/powerpoint/2010/main" val="348413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6248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18 Vocabulary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45720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Greekth" pitchFamily="18" charset="0"/>
              </a:rPr>
              <a:t>oi]</a:t>
            </a:r>
            <a:r>
              <a:rPr lang="en-US" dirty="0" err="1" smtClean="0">
                <a:latin typeface="Greekth" pitchFamily="18" charset="0"/>
              </a:rPr>
              <a:t>ki</a:t>
            </a:r>
            <a:r>
              <a:rPr lang="en-US" dirty="0" smtClean="0">
                <a:latin typeface="Greekth" pitchFamily="18" charset="0"/>
              </a:rPr>
              <a:t>&lt;a,  -</a:t>
            </a:r>
            <a:r>
              <a:rPr lang="en-US" dirty="0" err="1" smtClean="0">
                <a:latin typeface="Greekth" pitchFamily="18" charset="0"/>
              </a:rPr>
              <a:t>aj</a:t>
            </a:r>
            <a:r>
              <a:rPr lang="en-US" dirty="0" smtClean="0">
                <a:latin typeface="Greekth" pitchFamily="18" charset="0"/>
              </a:rPr>
              <a:t>,  h[   </a:t>
            </a:r>
          </a:p>
          <a:p>
            <a:pPr eaLnBrk="1" hangingPunct="1">
              <a:defRPr/>
            </a:pPr>
            <a:r>
              <a:rPr lang="en-US" b="1" dirty="0" smtClean="0"/>
              <a:t>       house  </a:t>
            </a:r>
          </a:p>
          <a:p>
            <a:pPr eaLnBrk="1" hangingPunct="1">
              <a:defRPr/>
            </a:pPr>
            <a:r>
              <a:rPr lang="en-US" dirty="0" smtClean="0">
                <a:latin typeface="Greekth" pitchFamily="18" charset="0"/>
              </a:rPr>
              <a:t>o[</a:t>
            </a:r>
            <a:r>
              <a:rPr lang="en-US" dirty="0" err="1" smtClean="0">
                <a:latin typeface="Greekth" pitchFamily="18" charset="0"/>
              </a:rPr>
              <a:t>ra</a:t>
            </a:r>
            <a:r>
              <a:rPr lang="en-US" dirty="0" smtClean="0">
                <a:latin typeface="Greekth" pitchFamily="18" charset="0"/>
              </a:rPr>
              <a:t>&lt;w  </a:t>
            </a:r>
          </a:p>
          <a:p>
            <a:pPr eaLnBrk="1" hangingPunct="1">
              <a:defRPr/>
            </a:pPr>
            <a:r>
              <a:rPr lang="en-US" b="1" dirty="0" smtClean="0"/>
              <a:t>       I see 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peripate</a:t>
            </a:r>
            <a:r>
              <a:rPr lang="en-US" dirty="0" smtClean="0">
                <a:latin typeface="Greekth" pitchFamily="18" charset="0"/>
              </a:rPr>
              <a:t>&lt;w  </a:t>
            </a:r>
          </a:p>
          <a:p>
            <a:pPr eaLnBrk="1" hangingPunct="1">
              <a:defRPr/>
            </a:pPr>
            <a:r>
              <a:rPr lang="en-US" b="1" dirty="0" smtClean="0"/>
              <a:t>       I walk 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pw?j</a:t>
            </a:r>
            <a:r>
              <a:rPr lang="en-US" dirty="0" smtClean="0">
                <a:latin typeface="Greekth" pitchFamily="18" charset="0"/>
              </a:rPr>
              <a:t>   </a:t>
            </a:r>
          </a:p>
          <a:p>
            <a:pPr eaLnBrk="1" hangingPunct="1">
              <a:defRPr/>
            </a:pPr>
            <a:r>
              <a:rPr lang="en-US" b="1" dirty="0" smtClean="0"/>
              <a:t>       how?  </a:t>
            </a:r>
          </a:p>
          <a:p>
            <a:pPr eaLnBrk="1" hangingPunct="1">
              <a:defRPr/>
            </a:pPr>
            <a:r>
              <a:rPr lang="en-US" dirty="0" err="1" smtClean="0">
                <a:latin typeface="Greekth" pitchFamily="18" charset="0"/>
              </a:rPr>
              <a:t>fobe</a:t>
            </a:r>
            <a:r>
              <a:rPr lang="en-US" dirty="0" smtClean="0">
                <a:latin typeface="Greekth" pitchFamily="18" charset="0"/>
              </a:rPr>
              <a:t>&lt;</a:t>
            </a:r>
            <a:r>
              <a:rPr lang="en-US" dirty="0" err="1" smtClean="0">
                <a:latin typeface="Greekth" pitchFamily="18" charset="0"/>
              </a:rPr>
              <a:t>omai</a:t>
            </a:r>
            <a:r>
              <a:rPr lang="en-US" dirty="0" smtClean="0">
                <a:latin typeface="Greekth" pitchFamily="18" charset="0"/>
              </a:rPr>
              <a:t>  </a:t>
            </a:r>
          </a:p>
          <a:p>
            <a:pPr eaLnBrk="1" hangingPunct="1">
              <a:defRPr/>
            </a:pPr>
            <a:r>
              <a:rPr lang="en-US" b="1" dirty="0" smtClean="0"/>
              <a:t>       I fear </a:t>
            </a: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499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17 Vocabulary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εἰ </a:t>
            </a:r>
            <a:r>
              <a:rPr lang="en-US" dirty="0" smtClean="0">
                <a:latin typeface="+mj-lt"/>
              </a:rPr>
              <a:t> 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if, that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ἐσθίω </a:t>
            </a:r>
            <a:r>
              <a:rPr lang="en-US" dirty="0" smtClean="0">
                <a:latin typeface="+mj-lt"/>
              </a:rPr>
              <a:t>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eat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ζάω  </a:t>
            </a:r>
            <a:r>
              <a:rPr lang="en-US" dirty="0" smtClean="0">
                <a:latin typeface="+mj-lt"/>
              </a:rPr>
              <a:t>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live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ζητέω  </a:t>
            </a:r>
            <a:r>
              <a:rPr lang="en-US" dirty="0" smtClean="0">
                <a:latin typeface="+mj-lt"/>
              </a:rPr>
              <a:t>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seek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ἤ </a:t>
            </a:r>
            <a:r>
              <a:rPr lang="en-US" dirty="0" smtClean="0">
                <a:latin typeface="+mj-lt"/>
              </a:rPr>
              <a:t>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or, either </a:t>
            </a:r>
          </a:p>
        </p:txBody>
      </p:sp>
    </p:spTree>
    <p:extLst>
      <p:ext uri="{BB962C8B-B14F-4D97-AF65-F5344CB8AC3E}">
        <p14:creationId xmlns:p14="http://schemas.microsoft.com/office/powerpoint/2010/main" val="1808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bldLvl="4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3</a:t>
            </a:r>
            <a:r>
              <a:rPr lang="en-US" altLang="en-US" baseline="30000" dirty="0" smtClean="0">
                <a:cs typeface="Times New Roman" panose="02020603050405020304" pitchFamily="18" charset="0"/>
              </a:rPr>
              <a:t>rd</a:t>
            </a:r>
            <a:r>
              <a:rPr lang="en-US" altLang="en-US" dirty="0" smtClean="0">
                <a:cs typeface="Times New Roman" panose="02020603050405020304" pitchFamily="18" charset="0"/>
              </a:rPr>
              <a:t> Declension </a:t>
            </a:r>
            <a:r>
              <a:rPr lang="en-US" altLang="en-US" dirty="0" err="1" smtClean="0">
                <a:cs typeface="Times New Roman" panose="02020603050405020304" pitchFamily="18" charset="0"/>
              </a:rPr>
              <a:t>Chantables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80388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cs typeface="Times New Roman" panose="02020603050405020304" pitchFamily="18" charset="0"/>
              </a:rPr>
              <a:t>χαρίς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cs typeface="Times New Roman" panose="02020603050405020304" pitchFamily="18" charset="0"/>
              </a:rPr>
              <a:t>,   </a:t>
            </a:r>
            <a:r>
              <a:rPr lang="el-GR" dirty="0" smtClean="0">
                <a:cs typeface="Times New Roman" panose="02020603050405020304" pitchFamily="18" charset="0"/>
              </a:rPr>
              <a:t>πίστις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χάρις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          </a:t>
            </a:r>
            <a:r>
              <a:rPr lang="el-GR" dirty="0" smtClean="0">
                <a:cs typeface="Times New Roman" panose="02020603050405020304" pitchFamily="18" charset="0"/>
              </a:rPr>
              <a:t>πίστις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χάριτος 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cs typeface="Times New Roman" panose="02020603050405020304" pitchFamily="18" charset="0"/>
              </a:rPr>
              <a:t>ὀνόματος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πίστεως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χάριτι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cs typeface="Times New Roman" panose="02020603050405020304" pitchFamily="18" charset="0"/>
              </a:rPr>
              <a:t>ὀνόματι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cs typeface="Times New Roman" panose="02020603050405020304" pitchFamily="18" charset="0"/>
              </a:rPr>
              <a:t>πίστει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χάριτα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  </a:t>
            </a:r>
            <a:r>
              <a:rPr lang="el-GR" dirty="0" smtClean="0"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          </a:t>
            </a:r>
            <a:r>
              <a:rPr lang="el-GR" dirty="0" smtClean="0">
                <a:cs typeface="Times New Roman" panose="02020603050405020304" pitchFamily="18" charset="0"/>
              </a:rPr>
              <a:t>πίστιν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χάριτες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  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cs typeface="Times New Roman" panose="02020603050405020304" pitchFamily="18" charset="0"/>
              </a:rPr>
              <a:t>ὀνόματα</a:t>
            </a:r>
            <a:r>
              <a:rPr lang="en-US" dirty="0" smtClean="0"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cs typeface="Times New Roman" panose="02020603050405020304" pitchFamily="18" charset="0"/>
              </a:rPr>
              <a:t>πίστεις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χαρίτων  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ὀνομάτων</a:t>
            </a:r>
            <a:r>
              <a:rPr lang="en-US" dirty="0" smtClean="0">
                <a:cs typeface="Times New Roman" panose="02020603050405020304" pitchFamily="18" charset="0"/>
              </a:rPr>
              <a:t>   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</a:t>
            </a:r>
            <a:r>
              <a:rPr lang="el-GR" dirty="0" smtClean="0">
                <a:cs typeface="Times New Roman" panose="02020603050405020304" pitchFamily="18" charset="0"/>
              </a:rPr>
              <a:t>πίστεων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χάρισι(ν) 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l-GR" dirty="0" smtClean="0">
                <a:cs typeface="Times New Roman" panose="02020603050405020304" pitchFamily="18" charset="0"/>
              </a:rPr>
              <a:t> 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  <a:r>
              <a:rPr lang="el-GR" dirty="0" smtClean="0">
                <a:cs typeface="Times New Roman" panose="02020603050405020304" pitchFamily="18" charset="0"/>
              </a:rPr>
              <a:t>ὀνόμασι(ν) 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  <a:r>
              <a:rPr lang="el-GR" dirty="0" smtClean="0">
                <a:cs typeface="Times New Roman" panose="02020603050405020304" pitchFamily="18" charset="0"/>
              </a:rPr>
              <a:t>πίστεσι(ν)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χάριτας   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  <a:r>
              <a:rPr lang="el-GR" dirty="0" smtClean="0">
                <a:cs typeface="Times New Roman" panose="02020603050405020304" pitchFamily="18" charset="0"/>
              </a:rPr>
              <a:t>ὀνόματα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  <a:r>
              <a:rPr lang="el-GR" dirty="0" smtClean="0">
                <a:cs typeface="Times New Roman" panose="02020603050405020304" pitchFamily="18" charset="0"/>
              </a:rPr>
              <a:t>πίστεις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778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17 Vocabulary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+mj-lt"/>
              </a:rPr>
              <a:t>καλέω    </a:t>
            </a:r>
            <a:r>
              <a:rPr lang="en-US" dirty="0" smtClean="0">
                <a:latin typeface="+mj-lt"/>
              </a:rPr>
              <a:t>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call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λαλέω   </a:t>
            </a:r>
            <a:r>
              <a:rPr lang="en-US" dirty="0" smtClean="0">
                <a:latin typeface="+mj-lt"/>
              </a:rPr>
              <a:t>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speak, say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παρακαλέω  </a:t>
            </a:r>
            <a:r>
              <a:rPr lang="en-US" dirty="0" smtClean="0">
                <a:latin typeface="+mj-lt"/>
              </a:rPr>
              <a:t>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urge, exhort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πληρόω  </a:t>
            </a:r>
            <a:r>
              <a:rPr lang="en-US" dirty="0" smtClean="0">
                <a:latin typeface="+mj-lt"/>
              </a:rPr>
              <a:t>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fill, complete </a:t>
            </a:r>
          </a:p>
          <a:p>
            <a:pPr eaLnBrk="1" hangingPunct="1">
              <a:defRPr/>
            </a:pPr>
            <a:r>
              <a:rPr lang="el-GR" dirty="0" smtClean="0">
                <a:latin typeface="+mj-lt"/>
              </a:rPr>
              <a:t>ποιέω   </a:t>
            </a:r>
            <a:r>
              <a:rPr lang="en-US" dirty="0" smtClean="0">
                <a:latin typeface="+mj-lt"/>
              </a:rPr>
              <a:t>                	</a:t>
            </a:r>
          </a:p>
          <a:p>
            <a:pPr lvl="1" eaLnBrk="1" hangingPunct="1">
              <a:defRPr/>
            </a:pPr>
            <a:r>
              <a:rPr lang="en-US" sz="3200" dirty="0" smtClean="0">
                <a:latin typeface="+mj-lt"/>
              </a:rPr>
              <a:t>I do, make </a:t>
            </a:r>
          </a:p>
          <a:p>
            <a:pPr eaLnBrk="1" hangingPunct="1"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4012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4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2725"/>
            <a:ext cx="7772400" cy="701675"/>
          </a:xfrm>
        </p:spPr>
        <p:txBody>
          <a:bodyPr/>
          <a:lstStyle/>
          <a:p>
            <a:pPr>
              <a:defRPr/>
            </a:pPr>
            <a:r>
              <a:rPr lang="en-US" altLang="en-US" sz="4000" b="1" dirty="0" smtClean="0"/>
              <a:t> Chapter 1</a:t>
            </a:r>
            <a:r>
              <a:rPr lang="el-GR" altLang="en-US" sz="4000" b="1" dirty="0" smtClean="0"/>
              <a:t>6</a:t>
            </a:r>
            <a:r>
              <a:rPr lang="en-US" altLang="en-US" sz="4000" b="1" dirty="0" smtClean="0"/>
              <a:t>  Vocabulary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αἰων, -ῶνος, ὁ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Age, eternity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ἀλλήλων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one another 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ἀριερεύς, -έως, ὁ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High priest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γυνή</a:t>
            </a:r>
            <a:r>
              <a:rPr lang="en-US" altLang="en-US" sz="4000" dirty="0" smtClean="0">
                <a:latin typeface="+mj-lt"/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αικός</a:t>
            </a:r>
            <a:r>
              <a:rPr lang="en-US" altLang="en-US" sz="40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4000" dirty="0">
                <a:latin typeface="+mj-lt"/>
                <a:cs typeface="Times New Roman" panose="02020603050405020304" pitchFamily="18" charset="0"/>
              </a:rPr>
              <a:t>ἡ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woman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δύναμαι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I can, am able </a:t>
            </a:r>
          </a:p>
        </p:txBody>
      </p:sp>
    </p:spTree>
    <p:extLst>
      <p:ext uri="{BB962C8B-B14F-4D97-AF65-F5344CB8AC3E}">
        <p14:creationId xmlns:p14="http://schemas.microsoft.com/office/powerpoint/2010/main" val="87942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5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b="1" dirty="0" smtClean="0"/>
              <a:t>Chapter 16  </a:t>
            </a:r>
            <a:r>
              <a:rPr lang="en-US" altLang="en-US" sz="4000" b="1" dirty="0" smtClean="0"/>
              <a:t>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2038" y="1447800"/>
            <a:ext cx="7769225" cy="50276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4000" dirty="0" smtClean="0">
                <a:latin typeface="+mj-lt"/>
                <a:cs typeface="Times New Roman" panose="02020603050405020304" pitchFamily="18" charset="0"/>
              </a:rPr>
              <a:t>ἔθνος, -ους, τό </a:t>
            </a:r>
            <a:endParaRPr lang="en-US" altLang="en-US" sz="40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nation  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ὅσος, -η, -ον 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as great as </a:t>
            </a:r>
            <a:r>
              <a:rPr lang="en-US" altLang="en-US" sz="2800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πόλις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εως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ἡ 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city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τέ   </a:t>
            </a:r>
            <a:endParaRPr lang="en-US" altLang="en-US" sz="3600" dirty="0" smtClean="0">
              <a:latin typeface="+mj-lt"/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And, and so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χείρ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χειρός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latin typeface="+mj-lt"/>
                <a:cs typeface="Times New Roman" panose="02020603050405020304" pitchFamily="18" charset="0"/>
              </a:rPr>
              <a:t>ἡ  </a:t>
            </a:r>
            <a:r>
              <a:rPr lang="en-US" altLang="en-US" sz="3600" dirty="0" smtClean="0">
                <a:latin typeface="+mj-lt"/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latin typeface="+mj-lt"/>
                <a:cs typeface="Times New Roman" panose="02020603050405020304" pitchFamily="18" charset="0"/>
              </a:rPr>
              <a:t>hand </a:t>
            </a:r>
            <a:r>
              <a:rPr lang="en-US" altLang="en-US" sz="28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54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2725"/>
            <a:ext cx="7772400" cy="701675"/>
          </a:xfrm>
        </p:spPr>
        <p:txBody>
          <a:bodyPr/>
          <a:lstStyle/>
          <a:p>
            <a:pPr>
              <a:defRPr/>
            </a:pPr>
            <a:r>
              <a:rPr lang="en-US" altLang="en-US" sz="4000" b="1" smtClean="0"/>
              <a:t> Chapter 15  Vocabulary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ἄλλος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η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ο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other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ἄρτος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ὁ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bread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δεῖ 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it is necessary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ἐξουσία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4000" dirty="0" smtClean="0">
                <a:cs typeface="Times New Roman" panose="02020603050405020304" pitchFamily="18" charset="0"/>
              </a:rPr>
              <a:t>ας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4000" dirty="0">
                <a:cs typeface="Times New Roman" panose="02020603050405020304" pitchFamily="18" charset="0"/>
              </a:rPr>
              <a:t>ἡ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authority </a:t>
            </a:r>
          </a:p>
          <a:p>
            <a:pPr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ἕτερος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α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ον</a:t>
            </a:r>
            <a:endParaRPr lang="en-US" altLang="en-US" sz="3600" dirty="0" smtClean="0"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different </a:t>
            </a:r>
          </a:p>
        </p:txBody>
      </p:sp>
    </p:spTree>
    <p:extLst>
      <p:ext uri="{BB962C8B-B14F-4D97-AF65-F5344CB8AC3E}">
        <p14:creationId xmlns:p14="http://schemas.microsoft.com/office/powerpoint/2010/main" val="311306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5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b="1" smtClean="0"/>
              <a:t>Chapter 15  </a:t>
            </a:r>
            <a:r>
              <a:rPr lang="en-US" altLang="en-US" sz="4000" b="1" smtClean="0"/>
              <a:t>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2038" y="1447800"/>
            <a:ext cx="7769225" cy="50276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4000" dirty="0" smtClean="0">
                <a:cs typeface="Times New Roman" panose="02020603050405020304" pitchFamily="18" charset="0"/>
              </a:rPr>
              <a:t>ἔτι</a:t>
            </a:r>
            <a:endParaRPr lang="en-US" altLang="en-US" sz="4000" dirty="0" smtClean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yet, still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ὀφθαλμός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οῦ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ὁ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eye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τέκνον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τό</a:t>
            </a:r>
            <a:endParaRPr lang="en-US" altLang="en-US" sz="3600" dirty="0" smtClean="0">
              <a:cs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child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τόπος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-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ου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ὁ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place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n-US" sz="3600" dirty="0" smtClean="0">
                <a:cs typeface="Times New Roman" panose="02020603050405020304" pitchFamily="18" charset="0"/>
              </a:rPr>
              <a:t>φῶς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φωτός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,  </a:t>
            </a:r>
            <a:r>
              <a:rPr lang="el-GR" altLang="en-US" sz="3600" dirty="0" smtClean="0">
                <a:cs typeface="Times New Roman" panose="02020603050405020304" pitchFamily="18" charset="0"/>
              </a:rPr>
              <a:t>τό 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 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light 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 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5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7467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14  Vocabulary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61722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αἷμα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ματος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τό</a:t>
            </a:r>
            <a:r>
              <a:rPr lang="en-US" altLang="en-US" dirty="0" smtClean="0">
                <a:cs typeface="Times New Roman" panose="02020603050405020304" pitchFamily="18" charset="0"/>
              </a:rPr>
              <a:t>    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blood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αἴρω  </a:t>
            </a:r>
            <a:r>
              <a:rPr lang="en-US" altLang="en-US" dirty="0" smtClean="0">
                <a:cs typeface="Times New Roman" panose="02020603050405020304" pitchFamily="18" charset="0"/>
              </a:rPr>
              <a:t>  		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I raise,  take up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διδάσκω  </a:t>
            </a:r>
            <a:r>
              <a:rPr lang="en-US" altLang="en-US" dirty="0" smtClean="0">
                <a:cs typeface="Times New Roman" panose="02020603050405020304" pitchFamily="18" charset="0"/>
              </a:rPr>
              <a:t>  	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I teach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ἴδιος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ον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one's own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καλός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ή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όν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600" dirty="0" smtClean="0">
                <a:cs typeface="Times New Roman" panose="02020603050405020304" pitchFamily="18" charset="0"/>
              </a:rPr>
              <a:t>good </a:t>
            </a:r>
          </a:p>
        </p:txBody>
      </p:sp>
    </p:spTree>
    <p:extLst>
      <p:ext uri="{BB962C8B-B14F-4D97-AF65-F5344CB8AC3E}">
        <p14:creationId xmlns:p14="http://schemas.microsoft.com/office/powerpoint/2010/main" val="419526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4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/>
              <a:t>Chapter 14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μέλλω</a:t>
            </a:r>
            <a:r>
              <a:rPr lang="en-US" altLang="en-US" dirty="0" smtClean="0">
                <a:cs typeface="Times New Roman" panose="02020603050405020304" pitchFamily="18" charset="0"/>
              </a:rPr>
              <a:t>  			  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I am about to, intend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ὁδός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ἡ</a:t>
            </a:r>
            <a:r>
              <a:rPr lang="en-US" altLang="en-US" dirty="0" smtClean="0">
                <a:cs typeface="Times New Roman" panose="02020603050405020304" pitchFamily="18" charset="0"/>
              </a:rPr>
              <a:t>   	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way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πολύς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πολλή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πολύ</a:t>
            </a:r>
            <a:r>
              <a:rPr lang="en-US" alt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much, many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σῶμα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ματος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τό</a:t>
            </a:r>
            <a:r>
              <a:rPr lang="en-US" altLang="en-US" dirty="0" smtClean="0">
                <a:cs typeface="Times New Roman" panose="02020603050405020304" pitchFamily="18" charset="0"/>
              </a:rPr>
              <a:t>    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body </a:t>
            </a:r>
          </a:p>
          <a:p>
            <a:pPr eaLnBrk="1" hangingPunct="1">
              <a:defRPr/>
            </a:pPr>
            <a:r>
              <a:rPr lang="el-GR" altLang="en-US" dirty="0" smtClean="0">
                <a:cs typeface="Times New Roman" panose="02020603050405020304" pitchFamily="18" charset="0"/>
              </a:rPr>
              <a:t>ψυχή</a:t>
            </a:r>
            <a:r>
              <a:rPr lang="en-US" altLang="en-US" dirty="0" smtClean="0"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cs typeface="Times New Roman" panose="02020603050405020304" pitchFamily="18" charset="0"/>
              </a:rPr>
              <a:t>ῆς</a:t>
            </a:r>
            <a:r>
              <a:rPr lang="en-US" altLang="en-US" dirty="0" smtClean="0"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cs typeface="Times New Roman" panose="02020603050405020304" pitchFamily="18" charset="0"/>
              </a:rPr>
              <a:t>ἡ</a:t>
            </a:r>
            <a:r>
              <a:rPr lang="en-US" altLang="en-US" dirty="0" smtClean="0">
                <a:cs typeface="Times New Roman" panose="02020603050405020304" pitchFamily="18" charset="0"/>
              </a:rPr>
              <a:t>    		</a:t>
            </a:r>
          </a:p>
          <a:p>
            <a:pPr lvl="1" eaLnBrk="1" hangingPunct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soul, life </a:t>
            </a:r>
          </a:p>
        </p:txBody>
      </p:sp>
    </p:spTree>
    <p:extLst>
      <p:ext uri="{BB962C8B-B14F-4D97-AF65-F5344CB8AC3E}">
        <p14:creationId xmlns:p14="http://schemas.microsoft.com/office/powerpoint/2010/main" val="5127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4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13  Vocabulary</a:t>
            </a:r>
            <a:r>
              <a:rPr lang="en-US" smtClean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ἀνήρ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ἀνδρός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man, husband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βασιλεύς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ἐως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δύναμις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εως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power, miracle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ὄνομα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ματος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τό</a:t>
            </a:r>
            <a:r>
              <a:rPr 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name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πᾶς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πᾶσα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πᾶν</a:t>
            </a:r>
            <a:r>
              <a:rPr lang="en-US" dirty="0" smtClean="0">
                <a:cs typeface="Times New Roman" panose="02020603050405020304" pitchFamily="18" charset="0"/>
              </a:rPr>
              <a:t>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each, every, all</a:t>
            </a:r>
          </a:p>
        </p:txBody>
      </p:sp>
    </p:spTree>
    <p:extLst>
      <p:ext uri="{BB962C8B-B14F-4D97-AF65-F5344CB8AC3E}">
        <p14:creationId xmlns:p14="http://schemas.microsoft.com/office/powerpoint/2010/main" val="357301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5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Chapter 13  Vocabulary </a:t>
            </a:r>
            <a:r>
              <a:rPr lang="en-US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πατήρ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πατρός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father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πιστις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πίστεως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faith, belief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πνεῦμα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ατος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τό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spirit, wind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σάρξ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σαρκός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flesh, body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χάρις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ιτος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200" dirty="0" smtClean="0">
                <a:cs typeface="Times New Roman" panose="02020603050405020304" pitchFamily="18" charset="0"/>
              </a:rPr>
              <a:t>grace, kindness</a:t>
            </a:r>
          </a:p>
        </p:txBody>
      </p:sp>
    </p:spTree>
    <p:extLst>
      <p:ext uri="{BB962C8B-B14F-4D97-AF65-F5344CB8AC3E}">
        <p14:creationId xmlns:p14="http://schemas.microsoft.com/office/powerpoint/2010/main" val="100284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bldLvl="5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ἀποθνῄσκω</a:t>
            </a:r>
            <a:r>
              <a:rPr lang="en-US" dirty="0" smtClean="0">
                <a:cs typeface="Times New Roman" panose="02020603050405020304" pitchFamily="18" charset="0"/>
              </a:rPr>
              <a:t>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I die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ἐκεῖ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there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ἕως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until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ἰδού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behold </a:t>
            </a:r>
          </a:p>
        </p:txBody>
      </p:sp>
    </p:spTree>
    <p:extLst>
      <p:ext uri="{BB962C8B-B14F-4D97-AF65-F5344CB8AC3E}">
        <p14:creationId xmlns:p14="http://schemas.microsoft.com/office/powerpoint/2010/main" val="220253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cs typeface="Times New Roman" panose="02020603050405020304" pitchFamily="18" charset="0"/>
              </a:rPr>
              <a:t>PAI Verb Chant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altLang="en-US" sz="3600" smtClean="0">
                <a:cs typeface="Times New Roman" pitchFamily="18" charset="0"/>
              </a:rPr>
              <a:t>λύω</a:t>
            </a:r>
            <a:r>
              <a:rPr lang="en-US" altLang="en-US" sz="3600" smtClean="0">
                <a:cs typeface="Times New Roman" pitchFamily="18" charset="0"/>
              </a:rPr>
              <a:t>			</a:t>
            </a:r>
            <a:r>
              <a:rPr lang="el-GR" altLang="en-US" sz="3600" smtClean="0">
                <a:cs typeface="Times New Roman" pitchFamily="18" charset="0"/>
              </a:rPr>
              <a:t>λύομεν</a:t>
            </a:r>
            <a:r>
              <a:rPr lang="en-US" altLang="en-US" sz="3600" smtClean="0"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altLang="en-US" sz="3600" smtClean="0">
                <a:cs typeface="Times New Roman" pitchFamily="18" charset="0"/>
              </a:rPr>
              <a:t>λύεις</a:t>
            </a:r>
            <a:r>
              <a:rPr lang="en-US" altLang="en-US" sz="3600" smtClean="0">
                <a:cs typeface="Times New Roman" pitchFamily="18" charset="0"/>
              </a:rPr>
              <a:t>			</a:t>
            </a:r>
            <a:r>
              <a:rPr lang="el-GR" altLang="en-US" sz="3600" smtClean="0">
                <a:cs typeface="Times New Roman" pitchFamily="18" charset="0"/>
              </a:rPr>
              <a:t>λύετε</a:t>
            </a:r>
            <a:endParaRPr lang="en-US" altLang="en-US" sz="3600" smtClean="0"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l-GR" altLang="en-US" sz="3600" smtClean="0">
                <a:cs typeface="Times New Roman" pitchFamily="18" charset="0"/>
              </a:rPr>
              <a:t>λύει</a:t>
            </a:r>
            <a:r>
              <a:rPr lang="en-US" altLang="en-US" sz="3600" smtClean="0">
                <a:cs typeface="Times New Roman" pitchFamily="18" charset="0"/>
              </a:rPr>
              <a:t>			</a:t>
            </a:r>
            <a:r>
              <a:rPr lang="el-GR" altLang="en-US" sz="3600" smtClean="0">
                <a:cs typeface="Times New Roman" pitchFamily="18" charset="0"/>
              </a:rPr>
              <a:t>λύουσι(ν) </a:t>
            </a:r>
            <a:endParaRPr lang="en-US" altLang="en-US" sz="360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8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ἵνα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</a:t>
            </a:r>
            <a:r>
              <a:rPr lang="en-US" dirty="0">
                <a:cs typeface="Times New Roman" panose="02020603050405020304" pitchFamily="18" charset="0"/>
              </a:rPr>
              <a:t>	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 smtClean="0">
                <a:cs typeface="Times New Roman" panose="02020603050405020304" pitchFamily="18" charset="0"/>
              </a:rPr>
              <a:t>	in </a:t>
            </a:r>
            <a:r>
              <a:rPr lang="en-US" dirty="0">
                <a:cs typeface="Times New Roman" panose="02020603050405020304" pitchFamily="18" charset="0"/>
              </a:rPr>
              <a:t>order that, that </a:t>
            </a:r>
            <a:endParaRPr lang="en-US" dirty="0" smtClean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Ἰωάννης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John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μέν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on the one hand, indeed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ὅλος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whole, entire </a:t>
            </a:r>
          </a:p>
        </p:txBody>
      </p:sp>
    </p:spTree>
    <p:extLst>
      <p:ext uri="{BB962C8B-B14F-4D97-AF65-F5344CB8AC3E}">
        <p14:creationId xmlns:p14="http://schemas.microsoft.com/office/powerpoint/2010/main" val="235516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12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ὅτε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when </a:t>
            </a:r>
            <a:endParaRPr lang="en-US" dirty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σύν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with </a:t>
            </a:r>
            <a:endParaRPr lang="en-US" dirty="0"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242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11 Vocabulary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ἀπέρχομαι</a:t>
            </a:r>
            <a:r>
              <a:rPr lang="en-US" dirty="0" smtClean="0">
                <a:cs typeface="Times New Roman" panose="02020603050405020304" pitchFamily="18" charset="0"/>
              </a:rPr>
              <a:t>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 I go away, leave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ἐκεῖνος</a:t>
            </a:r>
            <a:r>
              <a:rPr lang="en-US" dirty="0" smtClean="0">
                <a:cs typeface="Times New Roman" panose="02020603050405020304" pitchFamily="18" charset="0"/>
              </a:rPr>
              <a:t>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that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α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</a:t>
            </a:r>
            <a:r>
              <a:rPr lang="en-US" dirty="0" smtClean="0">
                <a:cs typeface="Times New Roman" panose="02020603050405020304" pitchFamily="18" charset="0"/>
              </a:rPr>
              <a:t>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Jewish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καθώς</a:t>
            </a:r>
            <a:r>
              <a:rPr lang="en-US" dirty="0" smtClean="0">
                <a:cs typeface="Times New Roman" panose="02020603050405020304" pitchFamily="18" charset="0"/>
              </a:rPr>
              <a:t>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as, just as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797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11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ἥ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ὅ</a:t>
            </a:r>
            <a:r>
              <a:rPr lang="en-US" dirty="0" smtClean="0">
                <a:cs typeface="Times New Roman" panose="02020603050405020304" pitchFamily="18" charset="0"/>
              </a:rPr>
              <a:t>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who, which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ὅταν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when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πάλιν 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again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οὗτος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αὗτη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τοῦτο</a:t>
            </a:r>
            <a:r>
              <a:rPr lang="en-US" dirty="0" smtClean="0">
                <a:cs typeface="Times New Roman" panose="02020603050405020304" pitchFamily="18" charset="0"/>
              </a:rPr>
              <a:t>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this </a:t>
            </a:r>
          </a:p>
        </p:txBody>
      </p:sp>
    </p:spTree>
    <p:extLst>
      <p:ext uri="{BB962C8B-B14F-4D97-AF65-F5344CB8AC3E}">
        <p14:creationId xmlns:p14="http://schemas.microsoft.com/office/powerpoint/2010/main" val="372167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Chapter 11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Πέτρος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</a:t>
            </a:r>
            <a:r>
              <a:rPr lang="en-US" dirty="0" smtClean="0">
                <a:cs typeface="Times New Roman" panose="02020603050405020304" pitchFamily="18" charset="0"/>
              </a:rPr>
              <a:t>          	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Peter </a:t>
            </a:r>
          </a:p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	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167386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Chapter 11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cs typeface="Times New Roman" panose="02020603050405020304" pitchFamily="18" charset="0"/>
              </a:rPr>
              <a:t>                            	 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dirty="0" smtClean="0">
                <a:cs typeface="Times New Roman" panose="02020603050405020304" pitchFamily="18" charset="0"/>
              </a:rPr>
              <a:t>above, beyond (acc.)</a:t>
            </a:r>
          </a:p>
        </p:txBody>
      </p:sp>
    </p:spTree>
    <p:extLst>
      <p:ext uri="{BB962C8B-B14F-4D97-AF65-F5344CB8AC3E}">
        <p14:creationId xmlns:p14="http://schemas.microsoft.com/office/powerpoint/2010/main" val="335430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life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ζωή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ἡ </a:t>
            </a:r>
            <a:r>
              <a:rPr lang="en-US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death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θάνατος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ου</a:t>
            </a:r>
            <a:r>
              <a:rPr lang="en-US" dirty="0" smtClean="0">
                <a:cs typeface="Times New Roman" panose="02020603050405020304" pitchFamily="18" charset="0"/>
              </a:rPr>
              <a:t>,  </a:t>
            </a:r>
            <a:r>
              <a:rPr lang="el-GR" dirty="0" smtClean="0">
                <a:cs typeface="Times New Roman" panose="02020603050405020304" pitchFamily="18" charset="0"/>
              </a:rPr>
              <a:t>ὁ </a:t>
            </a:r>
            <a:r>
              <a:rPr lang="en-US" dirty="0" smtClean="0"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judge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κρίνω</a:t>
            </a:r>
            <a:r>
              <a:rPr lang="el-GR" sz="2400" b="1" dirty="0" smtClean="0"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remain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μένω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only, alone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μόνος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η</a:t>
            </a:r>
            <a:r>
              <a:rPr lang="en-US" dirty="0" smtClean="0">
                <a:cs typeface="Times New Roman" panose="02020603050405020304" pitchFamily="18" charset="0"/>
              </a:rPr>
              <a:t>,  -</a:t>
            </a:r>
            <a:r>
              <a:rPr lang="el-GR" dirty="0" smtClean="0">
                <a:cs typeface="Times New Roman" panose="02020603050405020304" pitchFamily="18" charset="0"/>
              </a:rPr>
              <a:t>ον </a:t>
            </a:r>
            <a:r>
              <a:rPr lang="en-US" dirty="0" smtClean="0">
                <a:cs typeface="Times New Roman" panose="02020603050405020304" pitchFamily="18" charset="0"/>
              </a:rPr>
              <a:t>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04646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now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νῦν 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and not,  nor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οὐδέ</a:t>
            </a:r>
            <a:r>
              <a:rPr lang="el-GR" sz="2400" b="1" dirty="0" smtClean="0"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Paul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Παῦλος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save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σῴζω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then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τότε</a:t>
            </a:r>
            <a:r>
              <a:rPr lang="el-GR" sz="2400" b="1" dirty="0" smtClean="0"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9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8084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reekth" pitchFamily="18" charset="0"/>
              </a:rPr>
              <a:t> </a:t>
            </a:r>
            <a:r>
              <a:rPr lang="en-US" sz="2800" b="1" dirty="0" smtClean="0">
                <a:cs typeface="Times New Roman" panose="02020603050405020304" pitchFamily="18" charset="0"/>
              </a:rPr>
              <a:t>I answer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ἀποκρίνομαι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send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ἀποστέλλω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throw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βάλλω </a:t>
            </a:r>
            <a:r>
              <a:rPr lang="en-US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become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γίνομαι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come in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εἰσέρχομαι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66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9689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 I go out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cs typeface="Times New Roman" panose="02020603050405020304" pitchFamily="18" charset="0"/>
              </a:rPr>
              <a:t>ἐξέρχομαι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come/go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ἔρχομαι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wish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θέλω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thus, so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οὕτως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cs typeface="Times New Roman" panose="02020603050405020304" pitchFamily="18" charset="0"/>
              </a:rPr>
              <a:t>I 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πορεύομαι</a:t>
            </a:r>
            <a:r>
              <a:rPr lang="el-GR" sz="2400" b="1" dirty="0" smtClean="0"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cs typeface="Times New Roman" panose="02020603050405020304" pitchFamily="18" charset="0"/>
              </a:rPr>
              <a:t>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76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6089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1355</TotalTime>
  <Words>4251</Words>
  <Application>Microsoft Office PowerPoint</Application>
  <PresentationFormat>On-screen Show (4:3)</PresentationFormat>
  <Paragraphs>1419</Paragraphs>
  <Slides>165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165</vt:i4>
      </vt:variant>
    </vt:vector>
  </HeadingPairs>
  <TitlesOfParts>
    <vt:vector size="170" baseType="lpstr">
      <vt:lpstr>Times New Roman</vt:lpstr>
      <vt:lpstr>Arial</vt:lpstr>
      <vt:lpstr>Wingdings</vt:lpstr>
      <vt:lpstr>Greekth</vt:lpstr>
      <vt:lpstr>Azure</vt:lpstr>
      <vt:lpstr>Mastering NT Greek</vt:lpstr>
      <vt:lpstr>Warm-ups</vt:lpstr>
      <vt:lpstr>Rapping the Lord’s Prayer</vt:lpstr>
      <vt:lpstr>Rapping the Lord’s Prayer</vt:lpstr>
      <vt:lpstr>Rapping the Lord’s Prayer</vt:lpstr>
      <vt:lpstr>Rapping the Lord’s Prayer</vt:lpstr>
      <vt:lpstr>2-1-2 Paradigms - Chant this</vt:lpstr>
      <vt:lpstr>3rd Declension Chantables</vt:lpstr>
      <vt:lpstr>PAI Verb Chant</vt:lpstr>
      <vt:lpstr>The "is" verb PAI  -- εἰμί  </vt:lpstr>
      <vt:lpstr>Imperfect εἰμί       </vt:lpstr>
      <vt:lpstr> Person Personal Pronoun Chant</vt:lpstr>
      <vt:lpstr>Present Middle/Passive Indicative </vt:lpstr>
      <vt:lpstr>Shape of the Future in Greek</vt:lpstr>
      <vt:lpstr>Future Middle Paradigm</vt:lpstr>
      <vt:lpstr>Demonstrative and Relative Pronouns Summary</vt:lpstr>
      <vt:lpstr>Imperfect Active Paradigm of λύω</vt:lpstr>
      <vt:lpstr>Imperfect Middle/Passive (IM/PI) </vt:lpstr>
      <vt:lpstr>Second Aorist Active Chant</vt:lpstr>
      <vt:lpstr>Second Aorist Middle Chant</vt:lpstr>
      <vt:lpstr>Aorist Stem Changes -- 8 to know</vt:lpstr>
      <vt:lpstr>1st Aorist Active Paradigm </vt:lpstr>
      <vt:lpstr>1st Aorist Middle Paradigm </vt:lpstr>
      <vt:lpstr>Chanting the Present Particple Chant </vt:lpstr>
      <vt:lpstr>Aorist Participle Chant </vt:lpstr>
      <vt:lpstr>Perfect Participle Chant</vt:lpstr>
      <vt:lpstr>Infinitive Endings to Chant</vt:lpstr>
      <vt:lpstr>          Subjunctive Chant</vt:lpstr>
      <vt:lpstr>Imperative ending soft shoe</vt:lpstr>
      <vt:lpstr>5 Bad Boys </vt:lpstr>
      <vt:lpstr>Cardinal counting chant:</vt:lpstr>
      <vt:lpstr>Comparatives and Clauses</vt:lpstr>
      <vt:lpstr>Ch. 27 Comparatives/Superlatives</vt:lpstr>
      <vt:lpstr>Greek Comparative/Superlative</vt:lpstr>
      <vt:lpstr>Greek Comparative</vt:lpstr>
      <vt:lpstr>Greek Comparative</vt:lpstr>
      <vt:lpstr>Greek Comparative</vt:lpstr>
      <vt:lpstr>Greek Superlatives</vt:lpstr>
      <vt:lpstr>Greek Superlatives</vt:lpstr>
      <vt:lpstr>Comparative/Superlatives</vt:lpstr>
      <vt:lpstr>Conjunctions - Temporal -- Structural Markers </vt:lpstr>
      <vt:lpstr>Conjunctions - Causal - Structural Markers</vt:lpstr>
      <vt:lpstr>Conjunctions - Purpose -- Structural Markers</vt:lpstr>
      <vt:lpstr>Conjunctions - Continuative - Structural Markers</vt:lpstr>
      <vt:lpstr>Conjunctions - Adversative - Structural Markers</vt:lpstr>
      <vt:lpstr>Other structural marking particles</vt:lpstr>
      <vt:lpstr>Clause types - Introduction</vt:lpstr>
      <vt:lpstr>Clause Types -- Purpose Clause</vt:lpstr>
      <vt:lpstr>Purpose Clause</vt:lpstr>
      <vt:lpstr>Result Clause</vt:lpstr>
      <vt:lpstr>Temporal Clauses</vt:lpstr>
      <vt:lpstr>Thinking beyond the box</vt:lpstr>
      <vt:lpstr>Language Levels</vt:lpstr>
      <vt:lpstr> Language Levels</vt:lpstr>
      <vt:lpstr>Importance of different levels</vt:lpstr>
      <vt:lpstr>Chapter 27 Vocabulary </vt:lpstr>
      <vt:lpstr>Chapter 27 Vocabulary </vt:lpstr>
      <vt:lpstr>Vocabulary Review</vt:lpstr>
      <vt:lpstr>Chapter 27 Vocabulary </vt:lpstr>
      <vt:lpstr>Chapter 27 Vocabulary </vt:lpstr>
      <vt:lpstr>Chapter 26 Vocabulary</vt:lpstr>
      <vt:lpstr>Chapter 26 Vocabulary</vt:lpstr>
      <vt:lpstr>Chapter 25 Vocabulary</vt:lpstr>
      <vt:lpstr>Chapter 25 Vocabulary</vt:lpstr>
      <vt:lpstr>Chapter 24 Vocabulary</vt:lpstr>
      <vt:lpstr>Chapter 24 Vocabulary </vt:lpstr>
      <vt:lpstr>Chapter 23 Vocabulary </vt:lpstr>
      <vt:lpstr>Chapter 23 Vocabulary </vt:lpstr>
      <vt:lpstr>Chapter 22 Vocabulary</vt:lpstr>
      <vt:lpstr>Chapter 22 Vocabulary</vt:lpstr>
      <vt:lpstr>  Chapter 21 Vocabulary</vt:lpstr>
      <vt:lpstr>Chapter 21 Vocabulary </vt:lpstr>
      <vt:lpstr>Chapter 20 Vocabulary</vt:lpstr>
      <vt:lpstr>Chapter 20 Vocabulary</vt:lpstr>
      <vt:lpstr>Chapter 19 Vocabulary</vt:lpstr>
      <vt:lpstr>Chapter 19 Vocabulary</vt:lpstr>
      <vt:lpstr>Chapter 18 Vocabulary</vt:lpstr>
      <vt:lpstr>Chapter 18 Vocabulary</vt:lpstr>
      <vt:lpstr>Chapter 17 Vocabulary</vt:lpstr>
      <vt:lpstr>Chapter 17 Vocabulary</vt:lpstr>
      <vt:lpstr> Chapter 16  Vocabulary</vt:lpstr>
      <vt:lpstr>Chapter 16  Vocabulary</vt:lpstr>
      <vt:lpstr> Chapter 15  Vocabulary</vt:lpstr>
      <vt:lpstr>Chapter 15  Vocabulary</vt:lpstr>
      <vt:lpstr>Chapter 14  Vocabulary</vt:lpstr>
      <vt:lpstr>Chapter 14 Vocabulary</vt:lpstr>
      <vt:lpstr>Chapter 13  Vocabulary </vt:lpstr>
      <vt:lpstr>Chapter 13  Vocabulary  </vt:lpstr>
      <vt:lpstr>Chapter 12 Vocabulary </vt:lpstr>
      <vt:lpstr>Chapter 12 Vocabulary </vt:lpstr>
      <vt:lpstr>Chapter 12 Vocabulary</vt:lpstr>
      <vt:lpstr>Chapter 11 Vocabulary</vt:lpstr>
      <vt:lpstr>Chapter 11 Vocabulary</vt:lpstr>
      <vt:lpstr>Chapter 11 Vocabulary</vt:lpstr>
      <vt:lpstr>Chapter 11 Vocabulary</vt:lpstr>
      <vt:lpstr>Vocabulary Ch. 10</vt:lpstr>
      <vt:lpstr>Vocabulary Ch. 10</vt:lpstr>
      <vt:lpstr>Vocabulary Ch. 9</vt:lpstr>
      <vt:lpstr>Vocabulary Ch. 9</vt:lpstr>
      <vt:lpstr>Vocabulary Ch. 8</vt:lpstr>
      <vt:lpstr>Vocabulary Ch. 8</vt:lpstr>
      <vt:lpstr>Vocabulary Ch. 8</vt:lpstr>
      <vt:lpstr>Vocabulary -- Ch. 7</vt:lpstr>
      <vt:lpstr>Vocabulary – Ch. 7</vt:lpstr>
      <vt:lpstr>Vocabulary -- Ch. 7</vt:lpstr>
      <vt:lpstr>Chapter 6 Vocabulary</vt:lpstr>
      <vt:lpstr>Chapter 6 Vocabulary</vt:lpstr>
      <vt:lpstr>Chapter 6 Vocabulary </vt:lpstr>
      <vt:lpstr>Chapter 6 Vocabulary</vt:lpstr>
      <vt:lpstr>Ch. 5 -- Vocabulary </vt:lpstr>
      <vt:lpstr>Ch. 5 -- Vocabulary </vt:lpstr>
      <vt:lpstr>Ch. 4 -- Vocabulary</vt:lpstr>
      <vt:lpstr>Ch. 4 -- Vocabulary </vt:lpstr>
      <vt:lpstr>Ch. 3 -- Vocabulary</vt:lpstr>
      <vt:lpstr>Ch. 3 -- Vocabulary</vt:lpstr>
      <vt:lpstr>Ch. 2 -- Vocabulary</vt:lpstr>
      <vt:lpstr>Ch. 2 -- Vocabulary</vt:lpstr>
      <vt:lpstr>Ch. 1 -- Vocabulary</vt:lpstr>
      <vt:lpstr>Ch. 1 -- Vocabulary </vt:lpstr>
      <vt:lpstr>In Order Vocabulary Review</vt:lpstr>
      <vt:lpstr>Ch. 1 -- Vocabulary</vt:lpstr>
      <vt:lpstr>Ch. 1 -- Vocabulary </vt:lpstr>
      <vt:lpstr>Ch. 2 -- Vocabulary</vt:lpstr>
      <vt:lpstr>Ch. 2 -- Vocabulary</vt:lpstr>
      <vt:lpstr>Ch. 3 -- Vocabulary</vt:lpstr>
      <vt:lpstr>Ch. 3 -- Vocabulary</vt:lpstr>
      <vt:lpstr>Ch. 4 -- Vocabulary</vt:lpstr>
      <vt:lpstr>Ch. 4 -- Vocabulary </vt:lpstr>
      <vt:lpstr>Ch. 5 -- Vocabulary </vt:lpstr>
      <vt:lpstr>Ch. 5 -- Vocabulary </vt:lpstr>
      <vt:lpstr>Chapter 6 Vocabulary</vt:lpstr>
      <vt:lpstr>Chapter 6 Vocabulary</vt:lpstr>
      <vt:lpstr>Chapter 6 Vocabulary </vt:lpstr>
      <vt:lpstr>Chapter 6 Vocabulary</vt:lpstr>
      <vt:lpstr>Vocabulary -- Ch. 7</vt:lpstr>
      <vt:lpstr>Vocabulary – Ch. 7</vt:lpstr>
      <vt:lpstr>Vocabulary -- Ch. 7</vt:lpstr>
      <vt:lpstr>Vocabulary Ch. 8</vt:lpstr>
      <vt:lpstr>Vocabulary Ch. 8</vt:lpstr>
      <vt:lpstr>Vocabulary Ch. 8</vt:lpstr>
      <vt:lpstr>Vocabulary Ch. 9</vt:lpstr>
      <vt:lpstr>Vocabulary Ch. 9</vt:lpstr>
      <vt:lpstr>Vocabulary Ch. 10</vt:lpstr>
      <vt:lpstr>Vocabulary Ch. 10</vt:lpstr>
      <vt:lpstr>Chapter 11 Vocabulary</vt:lpstr>
      <vt:lpstr>Chapter 11 Vocabulary</vt:lpstr>
      <vt:lpstr>Chapter 11 Vocabulary</vt:lpstr>
      <vt:lpstr>Chapter 11 Vocabulary</vt:lpstr>
      <vt:lpstr>Chapter 12 Vocabulary </vt:lpstr>
      <vt:lpstr>Chapter 12 Vocabulary </vt:lpstr>
      <vt:lpstr>Chapter 12 Vocabulary</vt:lpstr>
      <vt:lpstr>Chapter 13  Vocabulary </vt:lpstr>
      <vt:lpstr>Chapter 13  Vocabulary  </vt:lpstr>
      <vt:lpstr>Chapter 14  Vocabulary</vt:lpstr>
      <vt:lpstr>Chapter 14 Vocabulary</vt:lpstr>
      <vt:lpstr> Chapter 15  Vocabulary</vt:lpstr>
      <vt:lpstr>Chapter 15  Vocabulary</vt:lpstr>
      <vt:lpstr> Chapter 16  Vocabulary</vt:lpstr>
      <vt:lpstr>Chapter 16  Vocabulary</vt:lpstr>
      <vt:lpstr>Chapter 17 Vocabulary</vt:lpstr>
      <vt:lpstr>Chapter 17 Vocabulary</vt:lpstr>
      <vt:lpstr>Chapter 18 Vocabulary</vt:lpstr>
      <vt:lpstr>Chapter 18 Vocabulary</vt:lpstr>
      <vt:lpstr>Chapter 19 Vocabulary</vt:lpstr>
      <vt:lpstr>Chapter 19 Vocabulary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Comparatives and Clauses</dc:title>
  <dc:creator>Ted Hildebrandt</dc:creator>
  <cp:lastModifiedBy>ted</cp:lastModifiedBy>
  <cp:revision>67</cp:revision>
  <dcterms:created xsi:type="dcterms:W3CDTF">2002-02-22T11:56:23Z</dcterms:created>
  <dcterms:modified xsi:type="dcterms:W3CDTF">2015-11-25T16:03:52Z</dcterms:modified>
</cp:coreProperties>
</file>